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48" r:id="rId2"/>
  </p:sldMasterIdLst>
  <p:notesMasterIdLst>
    <p:notesMasterId r:id="rId48"/>
  </p:notesMasterIdLst>
  <p:handoutMasterIdLst>
    <p:handoutMasterId r:id="rId49"/>
  </p:handoutMasterIdLst>
  <p:sldIdLst>
    <p:sldId id="419" r:id="rId3"/>
    <p:sldId id="256" r:id="rId4"/>
    <p:sldId id="257" r:id="rId5"/>
    <p:sldId id="431" r:id="rId6"/>
    <p:sldId id="421" r:id="rId7"/>
    <p:sldId id="479" r:id="rId8"/>
    <p:sldId id="276" r:id="rId9"/>
    <p:sldId id="422" r:id="rId10"/>
    <p:sldId id="423" r:id="rId11"/>
    <p:sldId id="424" r:id="rId12"/>
    <p:sldId id="491" r:id="rId13"/>
    <p:sldId id="425" r:id="rId14"/>
    <p:sldId id="434" r:id="rId15"/>
    <p:sldId id="432" r:id="rId16"/>
    <p:sldId id="433" r:id="rId17"/>
    <p:sldId id="429" r:id="rId18"/>
    <p:sldId id="463" r:id="rId19"/>
    <p:sldId id="428" r:id="rId20"/>
    <p:sldId id="480" r:id="rId21"/>
    <p:sldId id="440" r:id="rId22"/>
    <p:sldId id="442" r:id="rId23"/>
    <p:sldId id="443" r:id="rId24"/>
    <p:sldId id="444" r:id="rId25"/>
    <p:sldId id="441" r:id="rId26"/>
    <p:sldId id="448" r:id="rId27"/>
    <p:sldId id="478" r:id="rId28"/>
    <p:sldId id="446" r:id="rId29"/>
    <p:sldId id="488" r:id="rId30"/>
    <p:sldId id="471" r:id="rId31"/>
    <p:sldId id="476" r:id="rId32"/>
    <p:sldId id="484" r:id="rId33"/>
    <p:sldId id="483" r:id="rId34"/>
    <p:sldId id="450" r:id="rId35"/>
    <p:sldId id="437" r:id="rId36"/>
    <p:sldId id="451" r:id="rId37"/>
    <p:sldId id="468" r:id="rId38"/>
    <p:sldId id="469" r:id="rId39"/>
    <p:sldId id="490" r:id="rId40"/>
    <p:sldId id="470" r:id="rId41"/>
    <p:sldId id="459" r:id="rId42"/>
    <p:sldId id="461" r:id="rId43"/>
    <p:sldId id="467" r:id="rId44"/>
    <p:sldId id="460" r:id="rId45"/>
    <p:sldId id="481" r:id="rId46"/>
    <p:sldId id="290" r:id="rId4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Katanski" initials="AK" lastIdx="0" clrIdx="0">
    <p:extLst>
      <p:ext uri="{19B8F6BF-5375-455C-9EA6-DF929625EA0E}">
        <p15:presenceInfo xmlns:p15="http://schemas.microsoft.com/office/powerpoint/2012/main" userId="Andrey Katansk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B5FF"/>
    <a:srgbClr val="0595D3"/>
    <a:srgbClr val="10A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13" autoAdjust="0"/>
    <p:restoredTop sz="88462" autoAdjust="0"/>
  </p:normalViewPr>
  <p:slideViewPr>
    <p:cSldViewPr snapToGrid="0">
      <p:cViewPr>
        <p:scale>
          <a:sx n="100" d="100"/>
          <a:sy n="100" d="100"/>
        </p:scale>
        <p:origin x="43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382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9B0FA-98E3-456C-B9BF-BB635FF586B4}" type="datetimeFigureOut">
              <a:rPr lang="bg-BG" smtClean="0"/>
              <a:t>15.09.18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185D5-F9A6-4C2E-B695-B23DE6477CF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51771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77634-6576-44D6-88A2-02A338A929DE}" type="datetimeFigureOut">
              <a:rPr lang="bg-BG" smtClean="0"/>
              <a:t>15.09.18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DF777-ADE9-44FE-B31A-8B7C3A849FA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2135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0891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 17m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20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29844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&lt;16m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25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1543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 18</a:t>
            </a:r>
          </a:p>
          <a:p>
            <a:endParaRPr lang="en-US" dirty="0"/>
          </a:p>
          <a:p>
            <a:r>
              <a:rPr lang="en-US" dirty="0"/>
              <a:t>20m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26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141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27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5374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31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2649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~27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33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4765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&lt;30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34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09237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~33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37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8456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40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0422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41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7764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054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439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starts at &lt;5 minute</a:t>
            </a:r>
          </a:p>
          <a:p>
            <a:r>
              <a:rPr lang="en-US" dirty="0"/>
              <a:t>before </a:t>
            </a:r>
            <a:r>
              <a:rPr lang="en-US" dirty="0" err="1"/>
              <a:t>i</a:t>
            </a:r>
            <a:r>
              <a:rPr lang="en-US" dirty="0"/>
              <a:t> go in the details of the talk, </a:t>
            </a:r>
            <a:r>
              <a:rPr lang="en-US" dirty="0" err="1"/>
              <a:t>i</a:t>
            </a:r>
            <a:r>
              <a:rPr lang="en-US" dirty="0"/>
              <a:t> want to quickly mention something</a:t>
            </a:r>
          </a:p>
          <a:p>
            <a:endParaRPr lang="en-US" dirty="0"/>
          </a:p>
          <a:p>
            <a:r>
              <a:rPr lang="en-US" dirty="0"/>
              <a:t>and this is the importance of the answer of the question why</a:t>
            </a:r>
          </a:p>
          <a:p>
            <a:r>
              <a:rPr lang="en-US" dirty="0"/>
              <a:t>It is easy to learn WHAT should be done in case something happens. For example, you should add an if check in case of NULL pointer crash</a:t>
            </a:r>
          </a:p>
          <a:p>
            <a:r>
              <a:rPr lang="en-US" dirty="0"/>
              <a:t>It is easy to learn HOW to make something generally work. For example, you can learn which button to press when in order to make something. In the case of </a:t>
            </a:r>
            <a:r>
              <a:rPr lang="en-US" dirty="0" err="1"/>
              <a:t>nullptr</a:t>
            </a:r>
            <a:r>
              <a:rPr lang="en-US" dirty="0"/>
              <a:t>, you can pretty easily learn how to add an if statement.</a:t>
            </a:r>
          </a:p>
          <a:p>
            <a:r>
              <a:rPr lang="en-US" dirty="0"/>
              <a:t>But the most important of all is WHY something happens. WHY is by far the most important question - if you know why something happens, you can figure out how to approach it and what to do when. The other way around is not true.</a:t>
            </a:r>
          </a:p>
          <a:p>
            <a:endParaRPr lang="en-US" dirty="0"/>
          </a:p>
          <a:p>
            <a:r>
              <a:rPr lang="en-US" dirty="0"/>
              <a:t>So, if nothing else, the most important thing that you can remember from the talk is - if you do something, without knowing why, you are not doing it correct.</a:t>
            </a:r>
          </a:p>
          <a:p>
            <a:endParaRPr lang="en-US" dirty="0"/>
          </a:p>
          <a:p>
            <a:r>
              <a:rPr lang="en-US" dirty="0"/>
              <a:t>Never blindly follow the rules. Always question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01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870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86532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&lt;9 minute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7971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147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DF777-ADE9-44FE-B31A-8B7C3A849FA3}" type="slidenum">
              <a:rPr lang="bg-BG" smtClean="0"/>
              <a:t>17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28837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137795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96689" y="1377950"/>
            <a:ext cx="3787775" cy="498598"/>
          </a:xfrm>
        </p:spPr>
        <p:txBody>
          <a:bodyPr/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5480050"/>
            <a:ext cx="12192000" cy="137795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96689" y="2282090"/>
            <a:ext cx="3787775" cy="33239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6689" y="2945657"/>
            <a:ext cx="3787775" cy="27699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Text </a:t>
            </a:r>
            <a:r>
              <a:rPr lang="en-US" dirty="0" err="1"/>
              <a:t>TEXT</a:t>
            </a:r>
            <a:endParaRPr lang="bg-BG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9" y="3535142"/>
            <a:ext cx="3787775" cy="22159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</a:t>
            </a:r>
            <a:r>
              <a:rPr lang="en-US" dirty="0" err="1"/>
              <a:t>TEXT</a:t>
            </a:r>
            <a:endParaRPr lang="bg-BG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6689" y="4127697"/>
            <a:ext cx="3787775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220976" y="3379490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2980656" y="2980656"/>
            <a:ext cx="6858000" cy="8966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113" y="551351"/>
            <a:ext cx="3787775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214"/>
            <a:ext cx="12192000" cy="8966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428207" y="3321298"/>
            <a:ext cx="3787775" cy="166199"/>
          </a:xfrm>
        </p:spPr>
        <p:txBody>
          <a:bodyPr/>
          <a:lstStyle>
            <a:lvl1pPr>
              <a:defRPr sz="1200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Spacing between images</a:t>
            </a:r>
            <a:endParaRPr lang="bg-BG" dirty="0"/>
          </a:p>
        </p:txBody>
      </p:sp>
      <p:sp>
        <p:nvSpPr>
          <p:cNvPr id="14" name="Rectangle 13"/>
          <p:cNvSpPr/>
          <p:nvPr userDrawn="1"/>
        </p:nvSpPr>
        <p:spPr>
          <a:xfrm rot="5400000">
            <a:off x="8314656" y="2980656"/>
            <a:ext cx="6858000" cy="8966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/>
          <p:cNvSpPr/>
          <p:nvPr userDrawn="1"/>
        </p:nvSpPr>
        <p:spPr>
          <a:xfrm>
            <a:off x="0" y="5961312"/>
            <a:ext cx="12192000" cy="8966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Rectangle 21"/>
          <p:cNvSpPr/>
          <p:nvPr userDrawn="1"/>
        </p:nvSpPr>
        <p:spPr>
          <a:xfrm>
            <a:off x="6196520" y="3790627"/>
            <a:ext cx="231687" cy="231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82" y="3826123"/>
            <a:ext cx="3787775" cy="166199"/>
          </a:xfrm>
        </p:spPr>
        <p:txBody>
          <a:bodyPr/>
          <a:lstStyle>
            <a:lvl1pPr>
              <a:defRPr sz="1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Vertical spacing between Big Bullets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3399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2486"/>
            <a:ext cx="12192000" cy="4093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6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7644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de + 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2486"/>
            <a:ext cx="12192000" cy="4093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1" y="3117652"/>
            <a:ext cx="9880600" cy="498598"/>
          </a:xfrm>
        </p:spPr>
        <p:txBody>
          <a:bodyPr/>
          <a:lstStyle>
            <a:lvl1pPr algn="ctr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 CAPS LINE ONE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55700" y="3632200"/>
            <a:ext cx="9880602" cy="276516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 case or Name, Name, position, event etc.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6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2590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1" y="3208576"/>
            <a:ext cx="9880600" cy="498598"/>
          </a:xfrm>
        </p:spPr>
        <p:txBody>
          <a:bodyPr/>
          <a:lstStyle>
            <a:lvl1pPr algn="ctr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 CAPS LINE ONE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6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3999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63613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w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073141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118861" y="0"/>
            <a:ext cx="607314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46403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hre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073141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118861" y="-1"/>
            <a:ext cx="6073140" cy="340614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6118861" y="3451860"/>
            <a:ext cx="6073140" cy="340614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23402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hree Full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03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077718" y="0"/>
            <a:ext cx="403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55437" y="0"/>
            <a:ext cx="403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5616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Full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9377136" y="0"/>
            <a:ext cx="2814864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7951538" y="2284997"/>
            <a:ext cx="4240462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8811080" y="4569995"/>
            <a:ext cx="3380920" cy="228800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4132105" y="0"/>
            <a:ext cx="5199312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2706507" y="2284997"/>
            <a:ext cx="5199312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566049" y="4569995"/>
            <a:ext cx="5199312" cy="228800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4086386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2284997"/>
            <a:ext cx="2660788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4569995"/>
            <a:ext cx="3520330" cy="228800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78220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Full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808839" y="0"/>
            <a:ext cx="2383159" cy="3354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9808839" y="3399789"/>
            <a:ext cx="2383159" cy="34582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2452859" y="0"/>
            <a:ext cx="2401200" cy="42276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2452859" y="4273392"/>
            <a:ext cx="2401200" cy="258460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2401200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891788"/>
            <a:ext cx="2401200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7352637" y="0"/>
            <a:ext cx="2401200" cy="48753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352637" y="4921093"/>
            <a:ext cx="2401200" cy="19369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899778" y="0"/>
            <a:ext cx="2401200" cy="2211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4899778" y="2256788"/>
            <a:ext cx="2401200" cy="46012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13596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Full Squar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7352637" y="2224486"/>
            <a:ext cx="2401200" cy="24115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352637" y="4681778"/>
            <a:ext cx="2401200" cy="217622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7352637" y="0"/>
            <a:ext cx="2401200" cy="21787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9806322" y="2224486"/>
            <a:ext cx="2385678" cy="24115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9806322" y="4681778"/>
            <a:ext cx="2385678" cy="217622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9806322" y="0"/>
            <a:ext cx="2385678" cy="21787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2452033" y="2224486"/>
            <a:ext cx="2401200" cy="24115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2452033" y="4681778"/>
            <a:ext cx="2401200" cy="217622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2452033" y="0"/>
            <a:ext cx="2401200" cy="21787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4905718" y="2224486"/>
            <a:ext cx="2401200" cy="24115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8" hasCustomPrompt="1"/>
          </p:nvPr>
        </p:nvSpPr>
        <p:spPr>
          <a:xfrm>
            <a:off x="4905718" y="4681778"/>
            <a:ext cx="2401200" cy="217622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4905718" y="0"/>
            <a:ext cx="2401200" cy="21787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0" y="2224486"/>
            <a:ext cx="2406314" cy="24115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31" hasCustomPrompt="1"/>
          </p:nvPr>
        </p:nvSpPr>
        <p:spPr>
          <a:xfrm>
            <a:off x="0" y="4681778"/>
            <a:ext cx="2406314" cy="217622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0" y="0"/>
            <a:ext cx="2406314" cy="21787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6809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419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+ Text (Coming So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6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727201" y="1872151"/>
            <a:ext cx="8737600" cy="276999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/>
              <a:t>Line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201" y="2264036"/>
            <a:ext cx="8737600" cy="221599"/>
          </a:xfrm>
        </p:spPr>
        <p:txBody>
          <a:bodyPr/>
          <a:lstStyle>
            <a:lvl1pPr algn="ctr"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bg-BG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727201" y="2699465"/>
            <a:ext cx="8737600" cy="276999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/>
              <a:t>Line</a:t>
            </a:r>
            <a:endParaRPr lang="bg-BG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727201" y="3091350"/>
            <a:ext cx="8737600" cy="221599"/>
          </a:xfrm>
        </p:spPr>
        <p:txBody>
          <a:bodyPr/>
          <a:lstStyle>
            <a:lvl1pPr algn="ctr"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bg-BG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727201" y="3531113"/>
            <a:ext cx="8737600" cy="276999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/>
              <a:t>Line</a:t>
            </a:r>
            <a:endParaRPr lang="bg-BG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727201" y="3922998"/>
            <a:ext cx="8737600" cy="221599"/>
          </a:xfrm>
        </p:spPr>
        <p:txBody>
          <a:bodyPr/>
          <a:lstStyle>
            <a:lvl1pPr algn="ctr"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bg-BG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727201" y="4362908"/>
            <a:ext cx="8737600" cy="276999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/>
              <a:t>Line</a:t>
            </a:r>
            <a:endParaRPr lang="bg-BG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727201" y="4754793"/>
            <a:ext cx="8737600" cy="221599"/>
          </a:xfrm>
        </p:spPr>
        <p:txBody>
          <a:bodyPr/>
          <a:lstStyle>
            <a:lvl1pPr algn="ctr"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bg-BG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727201" y="5232571"/>
            <a:ext cx="8737600" cy="276999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/>
              <a:t>Line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708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hree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992688" y="0"/>
            <a:ext cx="5199312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992688" y="2284997"/>
            <a:ext cx="5199312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992688" y="4569995"/>
            <a:ext cx="5199312" cy="228800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4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5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8" y="5706635"/>
            <a:ext cx="5199311" cy="221599"/>
          </a:xfrm>
        </p:spPr>
        <p:txBody>
          <a:bodyPr/>
          <a:lstStyle>
            <a:lvl1pPr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6688" y="2222500"/>
            <a:ext cx="5199311" cy="2616101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90633" y="903815"/>
            <a:ext cx="5205367" cy="498598"/>
          </a:xfrm>
        </p:spPr>
        <p:txBody>
          <a:bodyPr/>
          <a:lstStyle>
            <a:lvl1pPr algn="l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0633" y="1429890"/>
            <a:ext cx="5205368" cy="221599"/>
          </a:xfrm>
        </p:spPr>
        <p:txBody>
          <a:bodyPr/>
          <a:lstStyle>
            <a:lvl1pPr algn="l">
              <a:defRPr sz="16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64240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095999" y="0"/>
            <a:ext cx="6096001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9" y="5706635"/>
            <a:ext cx="4284912" cy="221599"/>
          </a:xfrm>
        </p:spPr>
        <p:txBody>
          <a:bodyPr/>
          <a:lstStyle>
            <a:lvl1pPr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6689" y="2222500"/>
            <a:ext cx="4284912" cy="2985433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90634" y="903815"/>
            <a:ext cx="4479226" cy="498598"/>
          </a:xfrm>
        </p:spPr>
        <p:txBody>
          <a:bodyPr/>
          <a:lstStyle>
            <a:lvl1pPr algn="l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0633" y="1429890"/>
            <a:ext cx="4479227" cy="221599"/>
          </a:xfrm>
        </p:spPr>
        <p:txBody>
          <a:bodyPr/>
          <a:lstStyle>
            <a:lvl1pPr algn="l">
              <a:defRPr sz="16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14744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9" y="5706635"/>
            <a:ext cx="4284912" cy="221599"/>
          </a:xfrm>
        </p:spPr>
        <p:txBody>
          <a:bodyPr/>
          <a:lstStyle>
            <a:lvl1pPr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095999" y="0"/>
            <a:ext cx="6096001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96689" y="2222544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96689" y="2994025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6689" y="3765506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896689" y="4536987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90634" y="903815"/>
            <a:ext cx="4479226" cy="498598"/>
          </a:xfrm>
        </p:spPr>
        <p:txBody>
          <a:bodyPr/>
          <a:lstStyle>
            <a:lvl1pPr algn="l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0633" y="1429890"/>
            <a:ext cx="4479227" cy="221599"/>
          </a:xfrm>
        </p:spPr>
        <p:txBody>
          <a:bodyPr/>
          <a:lstStyle>
            <a:lvl1pPr algn="l">
              <a:defRPr sz="16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90207" y="2595863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1090207" y="3367344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1090207" y="4139102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090207" y="4910395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47755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Logo + Image (Produc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095999" y="0"/>
            <a:ext cx="6096001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96689" y="2079757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896689" y="2851238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896689" y="3622719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896689" y="4394200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90207" y="2453076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1090207" y="3224557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1090207" y="3996315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1090207" y="4767608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46" hasCustomPrompt="1"/>
          </p:nvPr>
        </p:nvSpPr>
        <p:spPr>
          <a:xfrm>
            <a:off x="896689" y="5165681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1090207" y="5539089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51116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e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8" y="5706635"/>
            <a:ext cx="5199311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6688" y="2222500"/>
            <a:ext cx="10398624" cy="187743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90633" y="903815"/>
            <a:ext cx="8289225" cy="498598"/>
          </a:xfrm>
        </p:spPr>
        <p:txBody>
          <a:bodyPr/>
          <a:lstStyle>
            <a:lvl1pPr algn="l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0633" y="1429890"/>
            <a:ext cx="8289227" cy="221599"/>
          </a:xfrm>
        </p:spPr>
        <p:txBody>
          <a:bodyPr/>
          <a:lstStyle>
            <a:lvl1pPr algn="l">
              <a:defRPr sz="16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</a:t>
            </a:r>
          </a:p>
        </p:txBody>
      </p:sp>
    </p:spTree>
    <p:extLst>
      <p:ext uri="{BB962C8B-B14F-4D97-AF65-F5344CB8AC3E}">
        <p14:creationId xmlns:p14="http://schemas.microsoft.com/office/powerpoint/2010/main" val="16819490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8" y="5706635"/>
            <a:ext cx="5199311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6688" y="2222500"/>
            <a:ext cx="4952569" cy="28853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344081" y="2222500"/>
            <a:ext cx="4952569" cy="28853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0633" y="903815"/>
            <a:ext cx="7984425" cy="498598"/>
          </a:xfrm>
        </p:spPr>
        <p:txBody>
          <a:bodyPr/>
          <a:lstStyle>
            <a:lvl1pPr algn="l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0633" y="1429890"/>
            <a:ext cx="7984427" cy="221599"/>
          </a:xfrm>
        </p:spPr>
        <p:txBody>
          <a:bodyPr/>
          <a:lstStyle>
            <a:lvl1pPr algn="l">
              <a:defRPr sz="16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</a:t>
            </a:r>
          </a:p>
        </p:txBody>
      </p:sp>
    </p:spTree>
    <p:extLst>
      <p:ext uri="{BB962C8B-B14F-4D97-AF65-F5344CB8AC3E}">
        <p14:creationId xmlns:p14="http://schemas.microsoft.com/office/powerpoint/2010/main" val="3276110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3" y="551351"/>
            <a:ext cx="10286996" cy="413849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6689" y="2374906"/>
            <a:ext cx="3256211" cy="276999"/>
          </a:xfrm>
        </p:spPr>
        <p:txBody>
          <a:bodyPr anchor="ctr"/>
          <a:lstStyle>
            <a:lvl1pPr algn="ctr">
              <a:defRPr sz="20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39988" y="3043956"/>
            <a:ext cx="3256212" cy="255454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 sz="1200"/>
            </a:lvl1pPr>
          </a:lstStyle>
          <a:p>
            <a:pPr lvl="0"/>
            <a:r>
              <a:rPr lang="en-US" dirty="0"/>
              <a:t>Line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9989" y="2236407"/>
            <a:ext cx="3256211" cy="553998"/>
          </a:xfrm>
        </p:spPr>
        <p:txBody>
          <a:bodyPr anchor="ctr"/>
          <a:lstStyle>
            <a:lvl1pPr algn="ctr">
              <a:defRPr sz="20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TITLE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endParaRPr lang="bg-BG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983287" y="3043956"/>
            <a:ext cx="3256212" cy="255454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 sz="1200"/>
            </a:lvl1pPr>
          </a:lstStyle>
          <a:p>
            <a:pPr lvl="0"/>
            <a:r>
              <a:rPr lang="en-US" dirty="0"/>
              <a:t>Line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983288" y="2374906"/>
            <a:ext cx="3256211" cy="276999"/>
          </a:xfrm>
        </p:spPr>
        <p:txBody>
          <a:bodyPr anchor="ctr"/>
          <a:lstStyle>
            <a:lvl1pPr algn="ctr">
              <a:defRPr sz="20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90633" y="3043956"/>
            <a:ext cx="3256212" cy="255454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 sz="1200"/>
            </a:lvl1pPr>
          </a:lstStyle>
          <a:p>
            <a:pPr lvl="0"/>
            <a:r>
              <a:rPr lang="en-US" dirty="0"/>
              <a:t>Line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52503" y="1059351"/>
            <a:ext cx="10286996" cy="276999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989526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S Three + Text (Key Fac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67238" y="4183675"/>
            <a:ext cx="3257526" cy="24622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64634" y="2312233"/>
            <a:ext cx="3262734" cy="1574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58785" y="4183675"/>
            <a:ext cx="3257526" cy="24622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1156181" y="2312233"/>
            <a:ext cx="3262734" cy="1574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775691" y="4183675"/>
            <a:ext cx="3257526" cy="24622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7773087" y="2312233"/>
            <a:ext cx="3262734" cy="1574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11185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S Three + Text (What's Ne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67238" y="4444933"/>
            <a:ext cx="3257526" cy="24622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64634" y="2299285"/>
            <a:ext cx="3262734" cy="18490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58785" y="4444933"/>
            <a:ext cx="3257526" cy="246221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1156181" y="2299285"/>
            <a:ext cx="3262734" cy="18490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775691" y="4444933"/>
            <a:ext cx="3257526" cy="246221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7773087" y="2299285"/>
            <a:ext cx="3262734" cy="18490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727201" y="1171284"/>
            <a:ext cx="8737600" cy="276999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/>
              <a:t>Subtitle</a:t>
            </a:r>
            <a:endParaRPr lang="bg-BG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467238" y="4995123"/>
            <a:ext cx="3257526" cy="18466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158785" y="4995123"/>
            <a:ext cx="3257526" cy="1846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775691" y="4995123"/>
            <a:ext cx="3257526" cy="1846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001336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line +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2486"/>
            <a:ext cx="12192000" cy="4093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1" y="3117652"/>
            <a:ext cx="9880600" cy="498598"/>
          </a:xfrm>
        </p:spPr>
        <p:txBody>
          <a:bodyPr/>
          <a:lstStyle>
            <a:lvl1pPr algn="ctr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 CAPS LINE ONE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55700" y="3632200"/>
            <a:ext cx="9880602" cy="276516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 case or Name, Name, position, event etc.</a:t>
            </a:r>
          </a:p>
        </p:txBody>
      </p:sp>
    </p:spTree>
    <p:extLst>
      <p:ext uri="{BB962C8B-B14F-4D97-AF65-F5344CB8AC3E}">
        <p14:creationId xmlns:p14="http://schemas.microsoft.com/office/powerpoint/2010/main" val="38257971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2268507"/>
            <a:ext cx="5199313" cy="30777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90633" y="2299285"/>
            <a:ext cx="4874900" cy="3148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95999" y="2849475"/>
            <a:ext cx="5199314" cy="259842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40281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90633" y="2299285"/>
            <a:ext cx="4874900" cy="3148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2237730"/>
            <a:ext cx="5199313" cy="369332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095998" y="3086171"/>
            <a:ext cx="5199313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6095998" y="3857652"/>
            <a:ext cx="5199313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6095998" y="4629133"/>
            <a:ext cx="5199313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9517" y="3459490"/>
            <a:ext cx="4964498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6289517" y="4230971"/>
            <a:ext cx="4964498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6289517" y="5002729"/>
            <a:ext cx="4964498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077963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S Tw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90633" y="1747112"/>
            <a:ext cx="5182508" cy="3148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118859" y="1747112"/>
            <a:ext cx="5176453" cy="3148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29724" y="5141777"/>
            <a:ext cx="4504326" cy="246221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454922" y="5141777"/>
            <a:ext cx="4504326" cy="246221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86146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58" userDrawn="1">
          <p15:clr>
            <a:srgbClr val="FBAE40"/>
          </p15:clr>
        </p15:guide>
        <p15:guide id="2" pos="7115" userDrawn="1">
          <p15:clr>
            <a:srgbClr val="FBAE40"/>
          </p15:clr>
        </p15:guide>
        <p15:guide id="3" pos="561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3755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S Four (Products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118860" y="26420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403989" y="26420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8474391" y="26420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759520" y="26420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420192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UMBS Five + Text (Offic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67238" y="5630115"/>
            <a:ext cx="3257526" cy="24622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118860" y="18038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118860" y="3455669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8474391" y="18038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8474391" y="3455669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407798" y="1803817"/>
            <a:ext cx="4661534" cy="32579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642103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1" y="3179701"/>
            <a:ext cx="9880600" cy="498598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aseline="0"/>
            </a:lvl1pPr>
          </a:lstStyle>
          <a:p>
            <a:pPr lvl="0"/>
            <a:r>
              <a:rPr lang="en-US" dirty="0"/>
              <a:t>TITLE ALL CAPS LINE ONE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73152" y="2180937"/>
            <a:ext cx="2645698" cy="215028"/>
            <a:chOff x="981075" y="1176968"/>
            <a:chExt cx="1766391" cy="143563"/>
          </a:xfrm>
        </p:grpSpPr>
        <p:sp>
          <p:nvSpPr>
            <p:cNvPr id="6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496345" y="4462035"/>
            <a:ext cx="5199311" cy="221599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43490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5546-A11F-4A41-80C7-8354C2AA5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DEF77-E656-4CB1-937B-7FEE5B9F8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E4BC2-4E97-406E-91E2-B50A82280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BE481-FAB7-43F9-8E6F-4DDB5C6BC039}" type="datetimeFigureOut">
              <a:rPr lang="bg-BG" smtClean="0"/>
              <a:t>15.09.18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DC156-5F51-4D76-B9EC-D6EE3CDF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FC64C-C5C8-4B2F-8BAF-E0880345C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517CC-FE25-4AF6-B90C-7CE60A9285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5283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24FE-B810-4D71-B1B4-C162B9FE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7B354-6619-4014-A4F0-BAA34DDBA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05014-53D6-4DA2-8E40-FB7A2665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BE481-FAB7-43F9-8E6F-4DDB5C6BC039}" type="datetimeFigureOut">
              <a:rPr lang="bg-BG" smtClean="0"/>
              <a:t>15.09.18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BA70A-8D52-4539-AB0F-3F23BB628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0B398-3101-44BB-A935-4E916BD8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517CC-FE25-4AF6-B90C-7CE60A92850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271722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137795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96689" y="1377950"/>
            <a:ext cx="3787775" cy="498598"/>
          </a:xfrm>
        </p:spPr>
        <p:txBody>
          <a:bodyPr/>
          <a:lstStyle>
            <a:lvl1pPr>
              <a:spcBef>
                <a:spcPts val="0"/>
              </a:spcBef>
              <a:defRPr sz="3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5480050"/>
            <a:ext cx="12192000" cy="137795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96689" y="2282090"/>
            <a:ext cx="3787775" cy="33239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6689" y="2945657"/>
            <a:ext cx="3787775" cy="276999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Text </a:t>
            </a:r>
            <a:r>
              <a:rPr lang="en-US" dirty="0" err="1"/>
              <a:t>TEXT</a:t>
            </a:r>
            <a:endParaRPr lang="bg-BG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9" y="3535142"/>
            <a:ext cx="3787775" cy="22159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Text </a:t>
            </a:r>
            <a:r>
              <a:rPr lang="en-US" dirty="0" err="1"/>
              <a:t>TEXT</a:t>
            </a:r>
            <a:endParaRPr lang="bg-BG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6689" y="4127697"/>
            <a:ext cx="3787775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220976" y="3379490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-2980656" y="2980656"/>
            <a:ext cx="6858000" cy="8966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202113" y="551351"/>
            <a:ext cx="3787775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214"/>
            <a:ext cx="12192000" cy="8966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428207" y="3321298"/>
            <a:ext cx="3787775" cy="166199"/>
          </a:xfrm>
        </p:spPr>
        <p:txBody>
          <a:bodyPr/>
          <a:lstStyle>
            <a:lvl1pPr>
              <a:defRPr sz="1200" baseline="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Spacing between images</a:t>
            </a:r>
            <a:endParaRPr lang="bg-BG" dirty="0"/>
          </a:p>
        </p:txBody>
      </p:sp>
      <p:sp>
        <p:nvSpPr>
          <p:cNvPr id="14" name="Rectangle 13"/>
          <p:cNvSpPr/>
          <p:nvPr userDrawn="1"/>
        </p:nvSpPr>
        <p:spPr>
          <a:xfrm rot="5400000">
            <a:off x="8314656" y="2980656"/>
            <a:ext cx="6858000" cy="8966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/>
          <p:cNvSpPr/>
          <p:nvPr userDrawn="1"/>
        </p:nvSpPr>
        <p:spPr>
          <a:xfrm>
            <a:off x="0" y="5961312"/>
            <a:ext cx="12192000" cy="89668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Rectangle 21"/>
          <p:cNvSpPr/>
          <p:nvPr userDrawn="1"/>
        </p:nvSpPr>
        <p:spPr>
          <a:xfrm>
            <a:off x="6196520" y="3790627"/>
            <a:ext cx="231687" cy="231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532982" y="3826123"/>
            <a:ext cx="3787775" cy="166199"/>
          </a:xfrm>
        </p:spPr>
        <p:txBody>
          <a:bodyPr/>
          <a:lstStyle>
            <a:lvl1pPr>
              <a:defRPr sz="1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Vertical spacing between Big Bullets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005644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44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lines +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2486"/>
            <a:ext cx="12192000" cy="4093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1" y="2838252"/>
            <a:ext cx="9880600" cy="997196"/>
          </a:xfrm>
        </p:spPr>
        <p:txBody>
          <a:bodyPr/>
          <a:lstStyle>
            <a:lvl1pPr algn="ctr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 CAPS LINE ONE</a:t>
            </a:r>
          </a:p>
          <a:p>
            <a:pPr lvl="0"/>
            <a:r>
              <a:rPr lang="en-US" dirty="0"/>
              <a:t>AND LINE TWO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55700" y="3844634"/>
            <a:ext cx="9880602" cy="276516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 case or Name, Name, position, event etc.</a:t>
            </a:r>
          </a:p>
        </p:txBody>
      </p:sp>
    </p:spTree>
    <p:extLst>
      <p:ext uri="{BB962C8B-B14F-4D97-AF65-F5344CB8AC3E}">
        <p14:creationId xmlns:p14="http://schemas.microsoft.com/office/powerpoint/2010/main" val="12217933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1 line +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2486"/>
            <a:ext cx="12192000" cy="4093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1" y="3117652"/>
            <a:ext cx="9880600" cy="498598"/>
          </a:xfrm>
        </p:spPr>
        <p:txBody>
          <a:bodyPr/>
          <a:lstStyle>
            <a:lvl1pPr algn="ctr">
              <a:spcBef>
                <a:spcPts val="0"/>
              </a:spcBef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ALL CAPS LINE ONE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55700" y="3632200"/>
            <a:ext cx="9880602" cy="276516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 case or Name, Name, position, event etc.</a:t>
            </a:r>
          </a:p>
        </p:txBody>
      </p:sp>
    </p:spTree>
    <p:extLst>
      <p:ext uri="{BB962C8B-B14F-4D97-AF65-F5344CB8AC3E}">
        <p14:creationId xmlns:p14="http://schemas.microsoft.com/office/powerpoint/2010/main" val="12465996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 lines +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2486"/>
            <a:ext cx="12192000" cy="4093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1" y="2838252"/>
            <a:ext cx="9880600" cy="997196"/>
          </a:xfrm>
        </p:spPr>
        <p:txBody>
          <a:bodyPr/>
          <a:lstStyle>
            <a:lvl1pPr algn="ctr">
              <a:spcBef>
                <a:spcPts val="0"/>
              </a:spcBef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ALL CAPS LINE ONE</a:t>
            </a:r>
          </a:p>
          <a:p>
            <a:pPr lvl="0"/>
            <a:r>
              <a:rPr lang="en-US" dirty="0"/>
              <a:t>AND LINE TWO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55700" y="3844634"/>
            <a:ext cx="9880602" cy="276516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 case or Name, Name, position, event etc.</a:t>
            </a:r>
          </a:p>
        </p:txBody>
      </p:sp>
    </p:spTree>
    <p:extLst>
      <p:ext uri="{BB962C8B-B14F-4D97-AF65-F5344CB8AC3E}">
        <p14:creationId xmlns:p14="http://schemas.microsoft.com/office/powerpoint/2010/main" val="18629400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2486"/>
            <a:ext cx="12192000" cy="4093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0" y="2930403"/>
            <a:ext cx="9880600" cy="997196"/>
          </a:xfrm>
        </p:spPr>
        <p:txBody>
          <a:bodyPr anchor="ctr"/>
          <a:lstStyle>
            <a:lvl1pPr algn="ctr">
              <a:spcBef>
                <a:spcPts val="0"/>
              </a:spcBef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ALL CAPS ONE OR TWO LINES</a:t>
            </a:r>
          </a:p>
          <a:p>
            <a:pPr lvl="0"/>
            <a:r>
              <a:rPr lang="en-US" dirty="0"/>
              <a:t>WITHOUT SUBHEADLINE</a:t>
            </a:r>
          </a:p>
        </p:txBody>
      </p:sp>
    </p:spTree>
    <p:extLst>
      <p:ext uri="{BB962C8B-B14F-4D97-AF65-F5344CB8AC3E}">
        <p14:creationId xmlns:p14="http://schemas.microsoft.com/office/powerpoint/2010/main" val="41095804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956006" y="0"/>
            <a:ext cx="2235993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9956006" y="2891788"/>
            <a:ext cx="2235993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674292" y="0"/>
            <a:ext cx="2235993" cy="42276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7674292" y="4273392"/>
            <a:ext cx="2235993" cy="258460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92577" y="0"/>
            <a:ext cx="2235993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92577" y="2891788"/>
            <a:ext cx="2235993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96688" y="1377950"/>
            <a:ext cx="3787775" cy="332399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36430" y="2056686"/>
            <a:ext cx="3395541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Line 01</a:t>
            </a:r>
          </a:p>
          <a:p>
            <a:pPr lvl="0"/>
            <a:r>
              <a:rPr lang="en-US" dirty="0"/>
              <a:t>Line 02</a:t>
            </a:r>
          </a:p>
          <a:p>
            <a:pPr lvl="0"/>
            <a:r>
              <a:rPr lang="en-US" dirty="0"/>
              <a:t>Line 03</a:t>
            </a:r>
          </a:p>
          <a:p>
            <a:pPr lvl="0"/>
            <a:r>
              <a:rPr lang="en-US" dirty="0"/>
              <a:t>Line 04</a:t>
            </a:r>
            <a:endParaRPr lang="bg-BG" dirty="0"/>
          </a:p>
          <a:p>
            <a:pPr lvl="0"/>
            <a:r>
              <a:rPr lang="en-US" dirty="0"/>
              <a:t>Line 05</a:t>
            </a:r>
          </a:p>
          <a:p>
            <a:pPr lvl="0"/>
            <a:r>
              <a:rPr lang="en-US" dirty="0"/>
              <a:t>Line 06</a:t>
            </a:r>
            <a:endParaRPr lang="bg-BG" dirty="0"/>
          </a:p>
          <a:p>
            <a:pPr lvl="0"/>
            <a:r>
              <a:rPr lang="en-US" dirty="0"/>
              <a:t>Line 07</a:t>
            </a:r>
          </a:p>
          <a:p>
            <a:pPr lvl="0"/>
            <a:r>
              <a:rPr lang="en-US" dirty="0"/>
              <a:t>Line 08</a:t>
            </a:r>
            <a:endParaRPr lang="bg-BG" dirty="0"/>
          </a:p>
          <a:p>
            <a:pPr lvl="0"/>
            <a:r>
              <a:rPr lang="en-US" dirty="0"/>
              <a:t>Line 09</a:t>
            </a:r>
          </a:p>
          <a:p>
            <a:pPr lvl="0"/>
            <a:r>
              <a:rPr lang="en-US" dirty="0"/>
              <a:t>Line 10</a:t>
            </a:r>
            <a:endParaRPr lang="bg-BG" dirty="0"/>
          </a:p>
          <a:p>
            <a:pPr lvl="0"/>
            <a:r>
              <a:rPr lang="en-US" dirty="0"/>
              <a:t>Line 11</a:t>
            </a:r>
          </a:p>
          <a:p>
            <a:pPr lvl="0"/>
            <a:r>
              <a:rPr lang="en-US" dirty="0"/>
              <a:t>Line 12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96688" y="2056686"/>
            <a:ext cx="376989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p1</a:t>
            </a:r>
          </a:p>
          <a:p>
            <a:pPr lvl="0"/>
            <a:r>
              <a:rPr lang="en-US" dirty="0"/>
              <a:t>p2</a:t>
            </a:r>
          </a:p>
          <a:p>
            <a:pPr lvl="0"/>
            <a:r>
              <a:rPr lang="en-US" dirty="0"/>
              <a:t>p3</a:t>
            </a:r>
          </a:p>
          <a:p>
            <a:pPr lvl="0"/>
            <a:r>
              <a:rPr lang="en-US" dirty="0"/>
              <a:t>p4</a:t>
            </a:r>
          </a:p>
          <a:p>
            <a:pPr lvl="0"/>
            <a:r>
              <a:rPr lang="en-US" dirty="0"/>
              <a:t>p5</a:t>
            </a:r>
          </a:p>
          <a:p>
            <a:pPr lvl="0"/>
            <a:r>
              <a:rPr lang="en-US" dirty="0"/>
              <a:t>p6</a:t>
            </a:r>
          </a:p>
          <a:p>
            <a:pPr lvl="0"/>
            <a:r>
              <a:rPr lang="en-US" dirty="0"/>
              <a:t>p7</a:t>
            </a:r>
          </a:p>
          <a:p>
            <a:pPr lvl="0"/>
            <a:r>
              <a:rPr lang="en-US" dirty="0"/>
              <a:t>p8</a:t>
            </a:r>
            <a:endParaRPr lang="bg-BG" dirty="0"/>
          </a:p>
          <a:p>
            <a:pPr lvl="0"/>
            <a:r>
              <a:rPr lang="en-US" dirty="0"/>
              <a:t>p9</a:t>
            </a:r>
          </a:p>
          <a:p>
            <a:pPr lvl="0"/>
            <a:r>
              <a:rPr lang="en-US" dirty="0"/>
              <a:t>p10</a:t>
            </a:r>
          </a:p>
          <a:p>
            <a:pPr lvl="0"/>
            <a:r>
              <a:rPr lang="en-US" dirty="0"/>
              <a:t>p11</a:t>
            </a:r>
          </a:p>
          <a:p>
            <a:pPr lvl="0"/>
            <a:r>
              <a:rPr lang="en-US" dirty="0"/>
              <a:t>p12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746653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956006" y="0"/>
            <a:ext cx="2235993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9956006" y="2891788"/>
            <a:ext cx="2235993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96688" y="1377950"/>
            <a:ext cx="3787775" cy="332399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36431" y="2060496"/>
            <a:ext cx="3372095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Line 01</a:t>
            </a:r>
          </a:p>
          <a:p>
            <a:pPr lvl="0"/>
            <a:r>
              <a:rPr lang="en-US" dirty="0"/>
              <a:t>Line 02</a:t>
            </a:r>
          </a:p>
          <a:p>
            <a:pPr lvl="0"/>
            <a:r>
              <a:rPr lang="en-US" dirty="0"/>
              <a:t>Line 03</a:t>
            </a:r>
          </a:p>
          <a:p>
            <a:pPr lvl="0"/>
            <a:r>
              <a:rPr lang="en-US" dirty="0"/>
              <a:t>Line 04</a:t>
            </a:r>
            <a:endParaRPr lang="bg-BG" dirty="0"/>
          </a:p>
          <a:p>
            <a:pPr lvl="0"/>
            <a:r>
              <a:rPr lang="en-US" dirty="0"/>
              <a:t>Line 05</a:t>
            </a:r>
          </a:p>
          <a:p>
            <a:pPr lvl="0"/>
            <a:r>
              <a:rPr lang="en-US" dirty="0"/>
              <a:t>Line 06</a:t>
            </a:r>
            <a:endParaRPr lang="bg-BG" dirty="0"/>
          </a:p>
          <a:p>
            <a:pPr lvl="0"/>
            <a:r>
              <a:rPr lang="en-US" dirty="0"/>
              <a:t>Line 07</a:t>
            </a:r>
          </a:p>
          <a:p>
            <a:pPr lvl="0"/>
            <a:r>
              <a:rPr lang="en-US" dirty="0"/>
              <a:t>Line 08</a:t>
            </a:r>
            <a:endParaRPr lang="bg-BG" dirty="0"/>
          </a:p>
          <a:p>
            <a:pPr lvl="0"/>
            <a:r>
              <a:rPr lang="en-US" dirty="0"/>
              <a:t>Line 09</a:t>
            </a:r>
          </a:p>
          <a:p>
            <a:pPr lvl="0"/>
            <a:r>
              <a:rPr lang="en-US" dirty="0"/>
              <a:t>Line 10</a:t>
            </a:r>
            <a:endParaRPr lang="bg-BG" dirty="0"/>
          </a:p>
          <a:p>
            <a:pPr lvl="0"/>
            <a:r>
              <a:rPr lang="en-US" dirty="0"/>
              <a:t>Line 11</a:t>
            </a:r>
          </a:p>
          <a:p>
            <a:pPr lvl="0"/>
            <a:r>
              <a:rPr lang="en-US" dirty="0"/>
              <a:t>Line 12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96688" y="2060496"/>
            <a:ext cx="376989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p1</a:t>
            </a:r>
          </a:p>
          <a:p>
            <a:pPr lvl="0"/>
            <a:r>
              <a:rPr lang="en-US" dirty="0"/>
              <a:t>p2</a:t>
            </a:r>
          </a:p>
          <a:p>
            <a:pPr lvl="0"/>
            <a:r>
              <a:rPr lang="en-US" dirty="0"/>
              <a:t>p3</a:t>
            </a:r>
          </a:p>
          <a:p>
            <a:pPr lvl="0"/>
            <a:r>
              <a:rPr lang="en-US" dirty="0"/>
              <a:t>p4</a:t>
            </a:r>
          </a:p>
          <a:p>
            <a:pPr lvl="0"/>
            <a:r>
              <a:rPr lang="en-US" dirty="0"/>
              <a:t>p5</a:t>
            </a:r>
          </a:p>
          <a:p>
            <a:pPr lvl="0"/>
            <a:r>
              <a:rPr lang="en-US" dirty="0"/>
              <a:t>p6</a:t>
            </a:r>
          </a:p>
          <a:p>
            <a:pPr lvl="0"/>
            <a:r>
              <a:rPr lang="en-US" dirty="0"/>
              <a:t>p7</a:t>
            </a:r>
          </a:p>
          <a:p>
            <a:pPr lvl="0"/>
            <a:r>
              <a:rPr lang="en-US" dirty="0"/>
              <a:t>p8</a:t>
            </a:r>
            <a:endParaRPr lang="bg-BG" dirty="0"/>
          </a:p>
          <a:p>
            <a:pPr lvl="0"/>
            <a:r>
              <a:rPr lang="en-US" dirty="0"/>
              <a:t>p9</a:t>
            </a:r>
          </a:p>
          <a:p>
            <a:pPr lvl="0"/>
            <a:r>
              <a:rPr lang="en-US" dirty="0"/>
              <a:t>p10</a:t>
            </a:r>
          </a:p>
          <a:p>
            <a:pPr lvl="0"/>
            <a:r>
              <a:rPr lang="en-US" dirty="0"/>
              <a:t>p11</a:t>
            </a:r>
          </a:p>
          <a:p>
            <a:pPr lvl="0"/>
            <a:r>
              <a:rPr lang="en-US" dirty="0"/>
              <a:t>p12</a:t>
            </a:r>
            <a:endParaRPr lang="bg-BG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814646" y="2060496"/>
            <a:ext cx="3376980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Line 13</a:t>
            </a:r>
          </a:p>
          <a:p>
            <a:pPr lvl="0"/>
            <a:r>
              <a:rPr lang="en-US" dirty="0"/>
              <a:t>Line 14</a:t>
            </a:r>
          </a:p>
          <a:p>
            <a:pPr lvl="0"/>
            <a:r>
              <a:rPr lang="en-US" dirty="0"/>
              <a:t>Line 15</a:t>
            </a:r>
          </a:p>
          <a:p>
            <a:pPr lvl="0"/>
            <a:r>
              <a:rPr lang="en-US" dirty="0"/>
              <a:t>Line 16</a:t>
            </a:r>
            <a:endParaRPr lang="bg-BG" dirty="0"/>
          </a:p>
          <a:p>
            <a:pPr lvl="0"/>
            <a:r>
              <a:rPr lang="en-US" dirty="0"/>
              <a:t>Line 17</a:t>
            </a:r>
          </a:p>
          <a:p>
            <a:pPr lvl="0"/>
            <a:r>
              <a:rPr lang="en-US" dirty="0"/>
              <a:t>Line 18</a:t>
            </a:r>
            <a:endParaRPr lang="bg-BG" dirty="0"/>
          </a:p>
          <a:p>
            <a:pPr lvl="0"/>
            <a:r>
              <a:rPr lang="en-US" dirty="0"/>
              <a:t>Line 19</a:t>
            </a:r>
          </a:p>
          <a:p>
            <a:pPr lvl="0"/>
            <a:r>
              <a:rPr lang="en-US" dirty="0"/>
              <a:t>Line 20</a:t>
            </a:r>
            <a:endParaRPr lang="bg-BG" dirty="0"/>
          </a:p>
          <a:p>
            <a:pPr lvl="0"/>
            <a:r>
              <a:rPr lang="en-US" dirty="0"/>
              <a:t>Line 21</a:t>
            </a:r>
          </a:p>
          <a:p>
            <a:pPr lvl="0"/>
            <a:r>
              <a:rPr lang="en-US" dirty="0"/>
              <a:t>Line 22</a:t>
            </a:r>
            <a:endParaRPr lang="bg-BG" dirty="0"/>
          </a:p>
          <a:p>
            <a:pPr lvl="0"/>
            <a:r>
              <a:rPr lang="en-US" dirty="0"/>
              <a:t>Line 23</a:t>
            </a:r>
          </a:p>
          <a:p>
            <a:pPr lvl="0"/>
            <a:r>
              <a:rPr lang="en-US" dirty="0"/>
              <a:t>Line 24</a:t>
            </a:r>
            <a:endParaRPr lang="bg-BG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379788" y="2060496"/>
            <a:ext cx="376989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p13</a:t>
            </a:r>
          </a:p>
          <a:p>
            <a:pPr lvl="0"/>
            <a:r>
              <a:rPr lang="en-US" dirty="0"/>
              <a:t>p14</a:t>
            </a:r>
          </a:p>
          <a:p>
            <a:pPr lvl="0"/>
            <a:r>
              <a:rPr lang="en-US" dirty="0"/>
              <a:t>p15</a:t>
            </a:r>
          </a:p>
          <a:p>
            <a:pPr lvl="0"/>
            <a:r>
              <a:rPr lang="en-US" dirty="0"/>
              <a:t>p16</a:t>
            </a:r>
          </a:p>
          <a:p>
            <a:pPr lvl="0"/>
            <a:r>
              <a:rPr lang="en-US" dirty="0"/>
              <a:t>p17</a:t>
            </a:r>
          </a:p>
          <a:p>
            <a:pPr lvl="0"/>
            <a:r>
              <a:rPr lang="en-US" dirty="0"/>
              <a:t>p18</a:t>
            </a:r>
          </a:p>
          <a:p>
            <a:pPr lvl="0"/>
            <a:r>
              <a:rPr lang="en-US" dirty="0"/>
              <a:t>p19</a:t>
            </a:r>
          </a:p>
          <a:p>
            <a:pPr lvl="0"/>
            <a:r>
              <a:rPr lang="en-US" dirty="0"/>
              <a:t>p20</a:t>
            </a:r>
            <a:endParaRPr lang="bg-BG" dirty="0"/>
          </a:p>
          <a:p>
            <a:pPr lvl="0"/>
            <a:r>
              <a:rPr lang="en-US" dirty="0"/>
              <a:t>p21</a:t>
            </a:r>
          </a:p>
          <a:p>
            <a:pPr lvl="0"/>
            <a:r>
              <a:rPr lang="en-US" dirty="0"/>
              <a:t>p22</a:t>
            </a:r>
          </a:p>
          <a:p>
            <a:pPr lvl="0"/>
            <a:r>
              <a:rPr lang="en-US" dirty="0"/>
              <a:t>p23</a:t>
            </a:r>
          </a:p>
          <a:p>
            <a:pPr lvl="0"/>
            <a:r>
              <a:rPr lang="en-US" dirty="0"/>
              <a:t>p24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61577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- 1 column - 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956006" y="0"/>
            <a:ext cx="2235993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9956006" y="2891788"/>
            <a:ext cx="2235993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674292" y="0"/>
            <a:ext cx="2235993" cy="42276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7674292" y="4273392"/>
            <a:ext cx="2235993" cy="258460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92577" y="0"/>
            <a:ext cx="2235993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92577" y="2891788"/>
            <a:ext cx="2235993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96687" y="1377950"/>
            <a:ext cx="3787775" cy="332399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741659" y="2052876"/>
            <a:ext cx="2966867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Line 01</a:t>
            </a:r>
          </a:p>
          <a:p>
            <a:pPr lvl="0"/>
            <a:r>
              <a:rPr lang="en-US" dirty="0"/>
              <a:t>Line 02</a:t>
            </a:r>
          </a:p>
          <a:p>
            <a:pPr lvl="0"/>
            <a:r>
              <a:rPr lang="en-US" dirty="0"/>
              <a:t>Line 03</a:t>
            </a:r>
          </a:p>
          <a:p>
            <a:pPr lvl="0"/>
            <a:r>
              <a:rPr lang="en-US" dirty="0"/>
              <a:t>Line 04</a:t>
            </a:r>
            <a:endParaRPr lang="bg-BG" dirty="0"/>
          </a:p>
          <a:p>
            <a:pPr lvl="0"/>
            <a:r>
              <a:rPr lang="en-US" dirty="0"/>
              <a:t>Line 05</a:t>
            </a:r>
          </a:p>
          <a:p>
            <a:pPr lvl="0"/>
            <a:r>
              <a:rPr lang="en-US" dirty="0"/>
              <a:t>Line 06</a:t>
            </a:r>
            <a:endParaRPr lang="bg-BG" dirty="0"/>
          </a:p>
          <a:p>
            <a:pPr lvl="0"/>
            <a:r>
              <a:rPr lang="en-US" dirty="0"/>
              <a:t>Line 07</a:t>
            </a:r>
          </a:p>
          <a:p>
            <a:pPr lvl="0"/>
            <a:r>
              <a:rPr lang="en-US" dirty="0"/>
              <a:t>Line 08</a:t>
            </a:r>
            <a:endParaRPr lang="bg-BG" dirty="0"/>
          </a:p>
          <a:p>
            <a:pPr lvl="0"/>
            <a:r>
              <a:rPr lang="en-US" dirty="0"/>
              <a:t>Line 09</a:t>
            </a:r>
          </a:p>
          <a:p>
            <a:pPr lvl="0"/>
            <a:r>
              <a:rPr lang="en-US" dirty="0"/>
              <a:t>Line 10</a:t>
            </a:r>
            <a:endParaRPr lang="bg-BG" dirty="0"/>
          </a:p>
          <a:p>
            <a:pPr lvl="0"/>
            <a:r>
              <a:rPr lang="en-US" dirty="0"/>
              <a:t>Line 11</a:t>
            </a:r>
          </a:p>
          <a:p>
            <a:pPr lvl="0"/>
            <a:r>
              <a:rPr lang="en-US" dirty="0"/>
              <a:t>Line 12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96687" y="2052876"/>
            <a:ext cx="799251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p1 - 4</a:t>
            </a:r>
          </a:p>
          <a:p>
            <a:pPr lvl="0"/>
            <a:r>
              <a:rPr lang="en-US" dirty="0"/>
              <a:t>p5</a:t>
            </a:r>
          </a:p>
          <a:p>
            <a:pPr lvl="0"/>
            <a:r>
              <a:rPr lang="en-US" dirty="0"/>
              <a:t>p6</a:t>
            </a:r>
          </a:p>
          <a:p>
            <a:pPr lvl="0"/>
            <a:r>
              <a:rPr lang="en-US" dirty="0"/>
              <a:t>p7</a:t>
            </a:r>
          </a:p>
          <a:p>
            <a:pPr lvl="0"/>
            <a:r>
              <a:rPr lang="en-US" dirty="0"/>
              <a:t>p8</a:t>
            </a:r>
          </a:p>
          <a:p>
            <a:pPr lvl="0"/>
            <a:r>
              <a:rPr lang="en-US" dirty="0"/>
              <a:t>p9</a:t>
            </a:r>
          </a:p>
          <a:p>
            <a:pPr lvl="0"/>
            <a:r>
              <a:rPr lang="en-US" dirty="0"/>
              <a:t>p10</a:t>
            </a:r>
          </a:p>
          <a:p>
            <a:pPr lvl="0"/>
            <a:r>
              <a:rPr lang="en-US" dirty="0"/>
              <a:t>p11 - 16</a:t>
            </a:r>
            <a:endParaRPr lang="bg-BG" dirty="0"/>
          </a:p>
          <a:p>
            <a:pPr lvl="0"/>
            <a:r>
              <a:rPr lang="en-US" dirty="0"/>
              <a:t>p17</a:t>
            </a:r>
          </a:p>
          <a:p>
            <a:pPr lvl="0"/>
            <a:r>
              <a:rPr lang="en-US" dirty="0"/>
              <a:t>p18</a:t>
            </a:r>
          </a:p>
          <a:p>
            <a:pPr lvl="0"/>
            <a:r>
              <a:rPr lang="en-US" dirty="0"/>
              <a:t>p19 - 22</a:t>
            </a:r>
          </a:p>
          <a:p>
            <a:pPr lvl="0"/>
            <a:r>
              <a:rPr lang="en-US" dirty="0"/>
              <a:t>p23 - 24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493623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396622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de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2486"/>
            <a:ext cx="12192000" cy="4093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6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950814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de + Title&amp;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2486"/>
            <a:ext cx="12192000" cy="4093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1" y="3117652"/>
            <a:ext cx="9880600" cy="498598"/>
          </a:xfrm>
        </p:spPr>
        <p:txBody>
          <a:bodyPr/>
          <a:lstStyle>
            <a:lvl1pPr algn="ctr">
              <a:spcBef>
                <a:spcPts val="0"/>
              </a:spcBef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ALL CAPS LINE ONE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55700" y="3632200"/>
            <a:ext cx="9880602" cy="276516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 case or Name, Name, position, event etc.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6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569970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1" y="3208576"/>
            <a:ext cx="9880600" cy="498598"/>
          </a:xfrm>
        </p:spPr>
        <p:txBody>
          <a:bodyPr/>
          <a:lstStyle>
            <a:lvl1pPr algn="ctr">
              <a:spcBef>
                <a:spcPts val="0"/>
              </a:spcBef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ALL CAPS LINE ONE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6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3302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82486"/>
            <a:ext cx="12192000" cy="409302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0" y="2930403"/>
            <a:ext cx="9880600" cy="997196"/>
          </a:xfrm>
        </p:spPr>
        <p:txBody>
          <a:bodyPr anchor="ctr"/>
          <a:lstStyle>
            <a:lvl1pPr algn="ctr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 CAPS ONE OR TWO LINES</a:t>
            </a:r>
          </a:p>
          <a:p>
            <a:pPr lvl="0"/>
            <a:r>
              <a:rPr lang="en-US" dirty="0"/>
              <a:t>WITHOUT SUBHEADLINE</a:t>
            </a:r>
          </a:p>
        </p:txBody>
      </p:sp>
    </p:spTree>
    <p:extLst>
      <p:ext uri="{BB962C8B-B14F-4D97-AF65-F5344CB8AC3E}">
        <p14:creationId xmlns:p14="http://schemas.microsoft.com/office/powerpoint/2010/main" val="22229909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423219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Tw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073141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118861" y="0"/>
            <a:ext cx="607314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735553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Thre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073141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118861" y="-1"/>
            <a:ext cx="6073140" cy="340614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6118861" y="3451860"/>
            <a:ext cx="6073140" cy="340614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278256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Three Full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03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077718" y="0"/>
            <a:ext cx="403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55437" y="0"/>
            <a:ext cx="403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806719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Full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9377136" y="0"/>
            <a:ext cx="2814864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7951538" y="2284997"/>
            <a:ext cx="4240462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8811080" y="4569995"/>
            <a:ext cx="3380920" cy="228800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4132105" y="0"/>
            <a:ext cx="5199312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2706507" y="2284997"/>
            <a:ext cx="5199312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3566049" y="4569995"/>
            <a:ext cx="5199312" cy="228800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4086386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2284997"/>
            <a:ext cx="2660788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4569995"/>
            <a:ext cx="3520330" cy="228800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399239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Full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808839" y="0"/>
            <a:ext cx="2383159" cy="3354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9808839" y="3399789"/>
            <a:ext cx="2383159" cy="34582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2452859" y="0"/>
            <a:ext cx="2401200" cy="42276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2452859" y="4273392"/>
            <a:ext cx="2401200" cy="258460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2401200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891788"/>
            <a:ext cx="2401200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7352637" y="0"/>
            <a:ext cx="2401200" cy="48753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352637" y="4921093"/>
            <a:ext cx="2401200" cy="193690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899778" y="0"/>
            <a:ext cx="2401200" cy="2211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4899778" y="2256788"/>
            <a:ext cx="2401200" cy="46012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205708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Full Squar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7352637" y="2224486"/>
            <a:ext cx="2401200" cy="24115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352637" y="4681778"/>
            <a:ext cx="2401200" cy="217622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7352637" y="0"/>
            <a:ext cx="2401200" cy="21787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9806322" y="2224486"/>
            <a:ext cx="2385678" cy="24115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9806322" y="4681778"/>
            <a:ext cx="2385678" cy="217622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9806322" y="0"/>
            <a:ext cx="2385678" cy="21787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2452033" y="2224486"/>
            <a:ext cx="2401200" cy="24115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2452033" y="4681778"/>
            <a:ext cx="2401200" cy="217622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2452033" y="0"/>
            <a:ext cx="2401200" cy="21787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27" hasCustomPrompt="1"/>
          </p:nvPr>
        </p:nvSpPr>
        <p:spPr>
          <a:xfrm>
            <a:off x="4905718" y="2224486"/>
            <a:ext cx="2401200" cy="24115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8" hasCustomPrompt="1"/>
          </p:nvPr>
        </p:nvSpPr>
        <p:spPr>
          <a:xfrm>
            <a:off x="4905718" y="4681778"/>
            <a:ext cx="2401200" cy="217622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4905718" y="0"/>
            <a:ext cx="2401200" cy="21787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0" y="2224486"/>
            <a:ext cx="2406314" cy="24115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31" hasCustomPrompt="1"/>
          </p:nvPr>
        </p:nvSpPr>
        <p:spPr>
          <a:xfrm>
            <a:off x="0" y="4681778"/>
            <a:ext cx="2406314" cy="217622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0" y="0"/>
            <a:ext cx="2406314" cy="217876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627429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Full + Text (Coming So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6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727201" y="1872151"/>
            <a:ext cx="8737600" cy="276999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Line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201" y="2264036"/>
            <a:ext cx="8737600" cy="221599"/>
          </a:xfrm>
        </p:spPr>
        <p:txBody>
          <a:bodyPr/>
          <a:lstStyle>
            <a:lvl1pPr algn="ctr"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bg-BG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727201" y="2699465"/>
            <a:ext cx="8737600" cy="276999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Line</a:t>
            </a:r>
            <a:endParaRPr lang="bg-BG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727201" y="3091350"/>
            <a:ext cx="8737600" cy="221599"/>
          </a:xfrm>
        </p:spPr>
        <p:txBody>
          <a:bodyPr/>
          <a:lstStyle>
            <a:lvl1pPr algn="ctr"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bg-BG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727201" y="3531113"/>
            <a:ext cx="8737600" cy="276999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Line</a:t>
            </a:r>
            <a:endParaRPr lang="bg-BG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727201" y="3922998"/>
            <a:ext cx="8737600" cy="221599"/>
          </a:xfrm>
        </p:spPr>
        <p:txBody>
          <a:bodyPr/>
          <a:lstStyle>
            <a:lvl1pPr algn="ctr"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bg-BG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727201" y="4362908"/>
            <a:ext cx="8737600" cy="276999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Line</a:t>
            </a:r>
            <a:endParaRPr lang="bg-BG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727201" y="4754793"/>
            <a:ext cx="8737600" cy="221599"/>
          </a:xfrm>
        </p:spPr>
        <p:txBody>
          <a:bodyPr/>
          <a:lstStyle>
            <a:lvl1pPr algn="ctr"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Date</a:t>
            </a:r>
            <a:endParaRPr lang="bg-BG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727201" y="5232571"/>
            <a:ext cx="8737600" cy="276999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Line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327469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Three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992688" y="0"/>
            <a:ext cx="5199312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992688" y="2284997"/>
            <a:ext cx="5199312" cy="22422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992688" y="4569995"/>
            <a:ext cx="5199312" cy="228800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4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5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8" y="5706635"/>
            <a:ext cx="5199311" cy="221599"/>
          </a:xfrm>
        </p:spPr>
        <p:txBody>
          <a:bodyPr/>
          <a:lstStyle>
            <a:lvl1pPr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6688" y="2222500"/>
            <a:ext cx="5199311" cy="2616101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90633" y="903815"/>
            <a:ext cx="5205367" cy="498598"/>
          </a:xfrm>
        </p:spPr>
        <p:txBody>
          <a:bodyPr/>
          <a:lstStyle>
            <a:lvl1pPr algn="l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0633" y="1429890"/>
            <a:ext cx="5205368" cy="221599"/>
          </a:xfrm>
        </p:spPr>
        <p:txBody>
          <a:bodyPr/>
          <a:lstStyle>
            <a:lvl1pPr algn="l">
              <a:defRPr sz="16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046010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095999" y="0"/>
            <a:ext cx="6096001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9" y="5706635"/>
            <a:ext cx="4284912" cy="221599"/>
          </a:xfrm>
        </p:spPr>
        <p:txBody>
          <a:bodyPr/>
          <a:lstStyle>
            <a:lvl1pPr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6689" y="2222500"/>
            <a:ext cx="4284912" cy="2985433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90634" y="903815"/>
            <a:ext cx="4479226" cy="498598"/>
          </a:xfrm>
        </p:spPr>
        <p:txBody>
          <a:bodyPr/>
          <a:lstStyle>
            <a:lvl1pPr algn="l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0633" y="1429890"/>
            <a:ext cx="4479227" cy="221599"/>
          </a:xfrm>
        </p:spPr>
        <p:txBody>
          <a:bodyPr/>
          <a:lstStyle>
            <a:lvl1pPr algn="l">
              <a:defRPr sz="16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03798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956006" y="0"/>
            <a:ext cx="2235993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9956006" y="2891788"/>
            <a:ext cx="2235993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674292" y="0"/>
            <a:ext cx="2235993" cy="42276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7674292" y="4273392"/>
            <a:ext cx="2235993" cy="258460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92577" y="0"/>
            <a:ext cx="2235993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92577" y="2891788"/>
            <a:ext cx="2235993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96688" y="1377950"/>
            <a:ext cx="3787775" cy="332399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36430" y="2056686"/>
            <a:ext cx="3395541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Line 01</a:t>
            </a:r>
          </a:p>
          <a:p>
            <a:pPr lvl="0"/>
            <a:r>
              <a:rPr lang="en-US" dirty="0"/>
              <a:t>Line 02</a:t>
            </a:r>
          </a:p>
          <a:p>
            <a:pPr lvl="0"/>
            <a:r>
              <a:rPr lang="en-US" dirty="0"/>
              <a:t>Line 03</a:t>
            </a:r>
          </a:p>
          <a:p>
            <a:pPr lvl="0"/>
            <a:r>
              <a:rPr lang="en-US" dirty="0"/>
              <a:t>Line 04</a:t>
            </a:r>
            <a:endParaRPr lang="bg-BG" dirty="0"/>
          </a:p>
          <a:p>
            <a:pPr lvl="0"/>
            <a:r>
              <a:rPr lang="en-US" dirty="0"/>
              <a:t>Line 05</a:t>
            </a:r>
          </a:p>
          <a:p>
            <a:pPr lvl="0"/>
            <a:r>
              <a:rPr lang="en-US" dirty="0"/>
              <a:t>Line 06</a:t>
            </a:r>
            <a:endParaRPr lang="bg-BG" dirty="0"/>
          </a:p>
          <a:p>
            <a:pPr lvl="0"/>
            <a:r>
              <a:rPr lang="en-US" dirty="0"/>
              <a:t>Line 07</a:t>
            </a:r>
          </a:p>
          <a:p>
            <a:pPr lvl="0"/>
            <a:r>
              <a:rPr lang="en-US" dirty="0"/>
              <a:t>Line 08</a:t>
            </a:r>
            <a:endParaRPr lang="bg-BG" dirty="0"/>
          </a:p>
          <a:p>
            <a:pPr lvl="0"/>
            <a:r>
              <a:rPr lang="en-US" dirty="0"/>
              <a:t>Line 09</a:t>
            </a:r>
          </a:p>
          <a:p>
            <a:pPr lvl="0"/>
            <a:r>
              <a:rPr lang="en-US" dirty="0"/>
              <a:t>Line 10</a:t>
            </a:r>
            <a:endParaRPr lang="bg-BG" dirty="0"/>
          </a:p>
          <a:p>
            <a:pPr lvl="0"/>
            <a:r>
              <a:rPr lang="en-US" dirty="0"/>
              <a:t>Line 11</a:t>
            </a:r>
          </a:p>
          <a:p>
            <a:pPr lvl="0"/>
            <a:r>
              <a:rPr lang="en-US" dirty="0"/>
              <a:t>Line 12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96688" y="2056686"/>
            <a:ext cx="376989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p1</a:t>
            </a:r>
          </a:p>
          <a:p>
            <a:pPr lvl="0"/>
            <a:r>
              <a:rPr lang="en-US" dirty="0"/>
              <a:t>p2</a:t>
            </a:r>
          </a:p>
          <a:p>
            <a:pPr lvl="0"/>
            <a:r>
              <a:rPr lang="en-US" dirty="0"/>
              <a:t>p3</a:t>
            </a:r>
          </a:p>
          <a:p>
            <a:pPr lvl="0"/>
            <a:r>
              <a:rPr lang="en-US" dirty="0"/>
              <a:t>p4</a:t>
            </a:r>
          </a:p>
          <a:p>
            <a:pPr lvl="0"/>
            <a:r>
              <a:rPr lang="en-US" dirty="0"/>
              <a:t>p5</a:t>
            </a:r>
          </a:p>
          <a:p>
            <a:pPr lvl="0"/>
            <a:r>
              <a:rPr lang="en-US" dirty="0"/>
              <a:t>p6</a:t>
            </a:r>
          </a:p>
          <a:p>
            <a:pPr lvl="0"/>
            <a:r>
              <a:rPr lang="en-US" dirty="0"/>
              <a:t>p7</a:t>
            </a:r>
          </a:p>
          <a:p>
            <a:pPr lvl="0"/>
            <a:r>
              <a:rPr lang="en-US" dirty="0"/>
              <a:t>p8</a:t>
            </a:r>
            <a:endParaRPr lang="bg-BG" dirty="0"/>
          </a:p>
          <a:p>
            <a:pPr lvl="0"/>
            <a:r>
              <a:rPr lang="en-US" dirty="0"/>
              <a:t>p9</a:t>
            </a:r>
          </a:p>
          <a:p>
            <a:pPr lvl="0"/>
            <a:r>
              <a:rPr lang="en-US" dirty="0"/>
              <a:t>p10</a:t>
            </a:r>
          </a:p>
          <a:p>
            <a:pPr lvl="0"/>
            <a:r>
              <a:rPr lang="en-US" dirty="0"/>
              <a:t>p11</a:t>
            </a:r>
          </a:p>
          <a:p>
            <a:pPr lvl="0"/>
            <a:r>
              <a:rPr lang="en-US" dirty="0"/>
              <a:t>p12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860985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with 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9" y="5706635"/>
            <a:ext cx="4284912" cy="221599"/>
          </a:xfrm>
        </p:spPr>
        <p:txBody>
          <a:bodyPr/>
          <a:lstStyle>
            <a:lvl1pPr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095999" y="0"/>
            <a:ext cx="6096001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96689" y="2222544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96689" y="2994025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896689" y="3765506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896689" y="4536987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90634" y="903815"/>
            <a:ext cx="4479226" cy="498598"/>
          </a:xfrm>
        </p:spPr>
        <p:txBody>
          <a:bodyPr/>
          <a:lstStyle>
            <a:lvl1pPr algn="l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0633" y="1429890"/>
            <a:ext cx="4479227" cy="221599"/>
          </a:xfrm>
        </p:spPr>
        <p:txBody>
          <a:bodyPr/>
          <a:lstStyle>
            <a:lvl1pPr algn="l">
              <a:defRPr sz="16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</a:t>
            </a:r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90207" y="2595863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1090207" y="3367344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7" hasCustomPrompt="1"/>
          </p:nvPr>
        </p:nvSpPr>
        <p:spPr>
          <a:xfrm>
            <a:off x="1090207" y="4139102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090207" y="4910395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88376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with Logo + Image (Produc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095999" y="0"/>
            <a:ext cx="6096001" cy="68580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896689" y="2079757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896689" y="2851238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896689" y="3622719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896689" y="4394200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90207" y="2453076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1090207" y="3224557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1090207" y="3996315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1090207" y="4767608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46" hasCustomPrompt="1"/>
          </p:nvPr>
        </p:nvSpPr>
        <p:spPr>
          <a:xfrm>
            <a:off x="896689" y="5165681"/>
            <a:ext cx="4284912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1090207" y="5539089"/>
            <a:ext cx="4091394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493812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e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8" y="5706635"/>
            <a:ext cx="5199311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6688" y="2222500"/>
            <a:ext cx="10398624" cy="187743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90633" y="903815"/>
            <a:ext cx="8289225" cy="498598"/>
          </a:xfrm>
        </p:spPr>
        <p:txBody>
          <a:bodyPr/>
          <a:lstStyle>
            <a:lvl1pPr algn="l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0633" y="1429890"/>
            <a:ext cx="8289227" cy="221599"/>
          </a:xfrm>
        </p:spPr>
        <p:txBody>
          <a:bodyPr/>
          <a:lstStyle>
            <a:lvl1pPr algn="l">
              <a:defRPr sz="16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</a:t>
            </a:r>
          </a:p>
        </p:txBody>
      </p:sp>
    </p:spTree>
    <p:extLst>
      <p:ext uri="{BB962C8B-B14F-4D97-AF65-F5344CB8AC3E}">
        <p14:creationId xmlns:p14="http://schemas.microsoft.com/office/powerpoint/2010/main" val="41251971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96688" y="5706635"/>
            <a:ext cx="5199311" cy="22159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96688" y="2222500"/>
            <a:ext cx="4952569" cy="28853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344081" y="2222500"/>
            <a:ext cx="4952569" cy="28853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90633" y="903815"/>
            <a:ext cx="7984425" cy="498598"/>
          </a:xfrm>
        </p:spPr>
        <p:txBody>
          <a:bodyPr/>
          <a:lstStyle>
            <a:lvl1pPr algn="l">
              <a:spcBef>
                <a:spcPts val="0"/>
              </a:spcBef>
              <a:defRPr sz="3600" baseline="0"/>
            </a:lvl1pPr>
          </a:lstStyle>
          <a:p>
            <a:pPr lvl="0"/>
            <a:r>
              <a:rPr lang="en-US" dirty="0"/>
              <a:t>TITLE ALL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0633" y="1429890"/>
            <a:ext cx="7984427" cy="221599"/>
          </a:xfrm>
        </p:spPr>
        <p:txBody>
          <a:bodyPr/>
          <a:lstStyle>
            <a:lvl1pPr algn="l">
              <a:defRPr sz="1600"/>
            </a:lvl1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 if needed goes here in Sentence</a:t>
            </a:r>
          </a:p>
        </p:txBody>
      </p:sp>
    </p:spTree>
    <p:extLst>
      <p:ext uri="{BB962C8B-B14F-4D97-AF65-F5344CB8AC3E}">
        <p14:creationId xmlns:p14="http://schemas.microsoft.com/office/powerpoint/2010/main" val="3792762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3" y="551351"/>
            <a:ext cx="10286996" cy="413849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96689" y="2374906"/>
            <a:ext cx="3256211" cy="276999"/>
          </a:xfrm>
        </p:spPr>
        <p:txBody>
          <a:bodyPr anchor="ctr"/>
          <a:lstStyle>
            <a:lvl1pPr algn="ctr">
              <a:defRPr sz="20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39988" y="3043956"/>
            <a:ext cx="3256212" cy="255454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 sz="1200"/>
            </a:lvl1pPr>
          </a:lstStyle>
          <a:p>
            <a:pPr lvl="0"/>
            <a:r>
              <a:rPr lang="en-US" dirty="0"/>
              <a:t>Line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39989" y="2236407"/>
            <a:ext cx="3256211" cy="553998"/>
          </a:xfrm>
        </p:spPr>
        <p:txBody>
          <a:bodyPr anchor="ctr"/>
          <a:lstStyle>
            <a:lvl1pPr algn="ctr">
              <a:defRPr sz="20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TITLE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r>
              <a:rPr lang="en-US" dirty="0"/>
              <a:t> </a:t>
            </a:r>
            <a:r>
              <a:rPr lang="en-US" dirty="0" err="1"/>
              <a:t>TITLE</a:t>
            </a:r>
            <a:endParaRPr lang="bg-BG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983287" y="3043956"/>
            <a:ext cx="3256212" cy="255454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 sz="1200"/>
            </a:lvl1pPr>
          </a:lstStyle>
          <a:p>
            <a:pPr lvl="0"/>
            <a:r>
              <a:rPr lang="en-US" dirty="0"/>
              <a:t>Line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983288" y="2374906"/>
            <a:ext cx="3256211" cy="276999"/>
          </a:xfrm>
        </p:spPr>
        <p:txBody>
          <a:bodyPr anchor="ctr"/>
          <a:lstStyle>
            <a:lvl1pPr algn="ctr">
              <a:defRPr sz="20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90633" y="3043956"/>
            <a:ext cx="3256212" cy="255454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 sz="1200"/>
            </a:lvl1pPr>
          </a:lstStyle>
          <a:p>
            <a:pPr lvl="0"/>
            <a:r>
              <a:rPr lang="en-US" dirty="0"/>
              <a:t>Line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  <a:endParaRPr lang="bg-BG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Tx/>
              <a:buNone/>
              <a:tabLst/>
              <a:defRPr/>
            </a:pPr>
            <a:r>
              <a:rPr lang="en-US" dirty="0"/>
              <a:t>Line 01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52503" y="1059351"/>
            <a:ext cx="10286996" cy="276999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031532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UMBS Three + Text (Key Fac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67238" y="4183675"/>
            <a:ext cx="3257526" cy="24622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64634" y="2312233"/>
            <a:ext cx="3262734" cy="1574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58785" y="4183675"/>
            <a:ext cx="3257526" cy="24622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1156181" y="2312233"/>
            <a:ext cx="3262734" cy="1574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775691" y="4183675"/>
            <a:ext cx="3257526" cy="24622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7773087" y="2312233"/>
            <a:ext cx="3262734" cy="1574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47964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UMBS Three + Text (What's Ne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67238" y="4444933"/>
            <a:ext cx="3257526" cy="24622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4464634" y="2299285"/>
            <a:ext cx="3262734" cy="18490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158785" y="4444933"/>
            <a:ext cx="3257526" cy="246221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1156181" y="2299285"/>
            <a:ext cx="3262734" cy="18490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775691" y="4444933"/>
            <a:ext cx="3257526" cy="246221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7773087" y="2299285"/>
            <a:ext cx="3262734" cy="18490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727201" y="1171284"/>
            <a:ext cx="8737600" cy="276999"/>
          </a:xfrm>
        </p:spPr>
        <p:txBody>
          <a:bodyPr/>
          <a:lstStyle>
            <a:lvl1pPr algn="ctr">
              <a:defRPr sz="2000"/>
            </a:lvl1pPr>
          </a:lstStyle>
          <a:p>
            <a:pPr lvl="0"/>
            <a:r>
              <a:rPr lang="en-US" dirty="0"/>
              <a:t>Subtitle</a:t>
            </a:r>
            <a:endParaRPr lang="bg-BG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467238" y="4995123"/>
            <a:ext cx="3257526" cy="18466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158785" y="4995123"/>
            <a:ext cx="3257526" cy="1846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775691" y="4995123"/>
            <a:ext cx="3257526" cy="1846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833471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UMB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2268507"/>
            <a:ext cx="5199313" cy="307777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90633" y="2299285"/>
            <a:ext cx="4874900" cy="3148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095999" y="2849475"/>
            <a:ext cx="5199314" cy="2598424"/>
          </a:xfr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Global leader in computer graphics, over 20 years experience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is the industry standard for top design studios, architectural firms, advertising agencies, and visual effects companies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92 out of the top 100 architecture firms use V-Ray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V-Ray portfolio includes V-Ray for 3ds Max, Maya, MODO, Nuke, Katana, Rhino, </a:t>
            </a:r>
            <a:r>
              <a:rPr lang="en-US" dirty="0" err="1"/>
              <a:t>SketchUp</a:t>
            </a:r>
            <a:r>
              <a:rPr lang="en-US" dirty="0"/>
              <a:t> and Revit </a:t>
            </a:r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Other products include </a:t>
            </a:r>
            <a:r>
              <a:rPr lang="en-US" dirty="0" err="1"/>
              <a:t>VRscans</a:t>
            </a:r>
            <a:r>
              <a:rPr lang="en-US" dirty="0"/>
              <a:t>, photoreal scanning technology and material library, Phoenix FD for fluid dynamics and </a:t>
            </a:r>
            <a:r>
              <a:rPr lang="en-US" dirty="0" err="1"/>
              <a:t>PDPlayer</a:t>
            </a:r>
            <a:endParaRPr lang="en-US" dirty="0"/>
          </a:p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Our R&amp;D division is shaping the future of creative storytelling, virtual reality and digital design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40579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UMB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90633" y="2299285"/>
            <a:ext cx="4874900" cy="3148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2237730"/>
            <a:ext cx="5199313" cy="369332"/>
          </a:xfrm>
        </p:spPr>
        <p:txBody>
          <a:bodyPr anchor="ctr"/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095998" y="3086171"/>
            <a:ext cx="5199313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6095998" y="3857652"/>
            <a:ext cx="5199313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6095998" y="4629133"/>
            <a:ext cx="5199313" cy="307777"/>
          </a:xfrm>
        </p:spPr>
        <p:txBody>
          <a:bodyPr/>
          <a:lstStyle>
            <a:lvl1pPr marL="172800" marR="0" indent="-172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/>
            </a:lvl1pPr>
          </a:lstStyle>
          <a:p>
            <a:pPr marL="172800" indent="-172800">
              <a:spcAft>
                <a:spcPts val="1200"/>
              </a:spcAft>
              <a:buClr>
                <a:srgbClr val="0DB5FF"/>
              </a:buClr>
              <a:buFont typeface="Wingdings" panose="05000000000000000000" pitchFamily="2" charset="2"/>
              <a:buChar char="§"/>
            </a:pPr>
            <a:r>
              <a:rPr lang="en-US" dirty="0"/>
              <a:t>HIGHLIGHT</a:t>
            </a:r>
            <a:endParaRPr lang="bg-BG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89517" y="3459490"/>
            <a:ext cx="4964498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6289517" y="4230971"/>
            <a:ext cx="4964498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44" hasCustomPrompt="1"/>
          </p:nvPr>
        </p:nvSpPr>
        <p:spPr>
          <a:xfrm>
            <a:off x="6289517" y="5002729"/>
            <a:ext cx="4964498" cy="16619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203080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UMBS Tw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890633" y="1747112"/>
            <a:ext cx="5182508" cy="3148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118859" y="1747112"/>
            <a:ext cx="5176453" cy="314861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229724" y="5141777"/>
            <a:ext cx="4504326" cy="246221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454922" y="5141777"/>
            <a:ext cx="4504326" cy="246221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/>
            </a:lvl1pPr>
          </a:lstStyle>
          <a:p>
            <a:pPr lvl="0"/>
            <a:r>
              <a:rPr lang="en-US" dirty="0"/>
              <a:t>Text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3295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58">
          <p15:clr>
            <a:srgbClr val="FBAE40"/>
          </p15:clr>
        </p15:guide>
        <p15:guide id="2" pos="7115">
          <p15:clr>
            <a:srgbClr val="FBAE40"/>
          </p15:clr>
        </p15:guide>
        <p15:guide id="3" pos="56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375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956006" y="0"/>
            <a:ext cx="2235993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9956006" y="2891788"/>
            <a:ext cx="2235993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96688" y="1377950"/>
            <a:ext cx="3787775" cy="332399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336431" y="2060496"/>
            <a:ext cx="3372095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Line 01</a:t>
            </a:r>
          </a:p>
          <a:p>
            <a:pPr lvl="0"/>
            <a:r>
              <a:rPr lang="en-US" dirty="0"/>
              <a:t>Line 02</a:t>
            </a:r>
          </a:p>
          <a:p>
            <a:pPr lvl="0"/>
            <a:r>
              <a:rPr lang="en-US" dirty="0"/>
              <a:t>Line 03</a:t>
            </a:r>
          </a:p>
          <a:p>
            <a:pPr lvl="0"/>
            <a:r>
              <a:rPr lang="en-US" dirty="0"/>
              <a:t>Line 04</a:t>
            </a:r>
            <a:endParaRPr lang="bg-BG" dirty="0"/>
          </a:p>
          <a:p>
            <a:pPr lvl="0"/>
            <a:r>
              <a:rPr lang="en-US" dirty="0"/>
              <a:t>Line 05</a:t>
            </a:r>
          </a:p>
          <a:p>
            <a:pPr lvl="0"/>
            <a:r>
              <a:rPr lang="en-US" dirty="0"/>
              <a:t>Line 06</a:t>
            </a:r>
            <a:endParaRPr lang="bg-BG" dirty="0"/>
          </a:p>
          <a:p>
            <a:pPr lvl="0"/>
            <a:r>
              <a:rPr lang="en-US" dirty="0"/>
              <a:t>Line 07</a:t>
            </a:r>
          </a:p>
          <a:p>
            <a:pPr lvl="0"/>
            <a:r>
              <a:rPr lang="en-US" dirty="0"/>
              <a:t>Line 08</a:t>
            </a:r>
            <a:endParaRPr lang="bg-BG" dirty="0"/>
          </a:p>
          <a:p>
            <a:pPr lvl="0"/>
            <a:r>
              <a:rPr lang="en-US" dirty="0"/>
              <a:t>Line 09</a:t>
            </a:r>
          </a:p>
          <a:p>
            <a:pPr lvl="0"/>
            <a:r>
              <a:rPr lang="en-US" dirty="0"/>
              <a:t>Line 10</a:t>
            </a:r>
            <a:endParaRPr lang="bg-BG" dirty="0"/>
          </a:p>
          <a:p>
            <a:pPr lvl="0"/>
            <a:r>
              <a:rPr lang="en-US" dirty="0"/>
              <a:t>Line 11</a:t>
            </a:r>
          </a:p>
          <a:p>
            <a:pPr lvl="0"/>
            <a:r>
              <a:rPr lang="en-US" dirty="0"/>
              <a:t>Line 12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96688" y="2060496"/>
            <a:ext cx="376989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p1</a:t>
            </a:r>
          </a:p>
          <a:p>
            <a:pPr lvl="0"/>
            <a:r>
              <a:rPr lang="en-US" dirty="0"/>
              <a:t>p2</a:t>
            </a:r>
          </a:p>
          <a:p>
            <a:pPr lvl="0"/>
            <a:r>
              <a:rPr lang="en-US" dirty="0"/>
              <a:t>p3</a:t>
            </a:r>
          </a:p>
          <a:p>
            <a:pPr lvl="0"/>
            <a:r>
              <a:rPr lang="en-US" dirty="0"/>
              <a:t>p4</a:t>
            </a:r>
          </a:p>
          <a:p>
            <a:pPr lvl="0"/>
            <a:r>
              <a:rPr lang="en-US" dirty="0"/>
              <a:t>p5</a:t>
            </a:r>
          </a:p>
          <a:p>
            <a:pPr lvl="0"/>
            <a:r>
              <a:rPr lang="en-US" dirty="0"/>
              <a:t>p6</a:t>
            </a:r>
          </a:p>
          <a:p>
            <a:pPr lvl="0"/>
            <a:r>
              <a:rPr lang="en-US" dirty="0"/>
              <a:t>p7</a:t>
            </a:r>
          </a:p>
          <a:p>
            <a:pPr lvl="0"/>
            <a:r>
              <a:rPr lang="en-US" dirty="0"/>
              <a:t>p8</a:t>
            </a:r>
            <a:endParaRPr lang="bg-BG" dirty="0"/>
          </a:p>
          <a:p>
            <a:pPr lvl="0"/>
            <a:r>
              <a:rPr lang="en-US" dirty="0"/>
              <a:t>p9</a:t>
            </a:r>
          </a:p>
          <a:p>
            <a:pPr lvl="0"/>
            <a:r>
              <a:rPr lang="en-US" dirty="0"/>
              <a:t>p10</a:t>
            </a:r>
          </a:p>
          <a:p>
            <a:pPr lvl="0"/>
            <a:r>
              <a:rPr lang="en-US" dirty="0"/>
              <a:t>p11</a:t>
            </a:r>
          </a:p>
          <a:p>
            <a:pPr lvl="0"/>
            <a:r>
              <a:rPr lang="en-US" dirty="0"/>
              <a:t>p12</a:t>
            </a:r>
            <a:endParaRPr lang="bg-BG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814646" y="2060496"/>
            <a:ext cx="3376980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Line 13</a:t>
            </a:r>
          </a:p>
          <a:p>
            <a:pPr lvl="0"/>
            <a:r>
              <a:rPr lang="en-US" dirty="0"/>
              <a:t>Line 14</a:t>
            </a:r>
          </a:p>
          <a:p>
            <a:pPr lvl="0"/>
            <a:r>
              <a:rPr lang="en-US" dirty="0"/>
              <a:t>Line 15</a:t>
            </a:r>
          </a:p>
          <a:p>
            <a:pPr lvl="0"/>
            <a:r>
              <a:rPr lang="en-US" dirty="0"/>
              <a:t>Line 16</a:t>
            </a:r>
            <a:endParaRPr lang="bg-BG" dirty="0"/>
          </a:p>
          <a:p>
            <a:pPr lvl="0"/>
            <a:r>
              <a:rPr lang="en-US" dirty="0"/>
              <a:t>Line 17</a:t>
            </a:r>
          </a:p>
          <a:p>
            <a:pPr lvl="0"/>
            <a:r>
              <a:rPr lang="en-US" dirty="0"/>
              <a:t>Line 18</a:t>
            </a:r>
            <a:endParaRPr lang="bg-BG" dirty="0"/>
          </a:p>
          <a:p>
            <a:pPr lvl="0"/>
            <a:r>
              <a:rPr lang="en-US" dirty="0"/>
              <a:t>Line 19</a:t>
            </a:r>
          </a:p>
          <a:p>
            <a:pPr lvl="0"/>
            <a:r>
              <a:rPr lang="en-US" dirty="0"/>
              <a:t>Line 20</a:t>
            </a:r>
            <a:endParaRPr lang="bg-BG" dirty="0"/>
          </a:p>
          <a:p>
            <a:pPr lvl="0"/>
            <a:r>
              <a:rPr lang="en-US" dirty="0"/>
              <a:t>Line 21</a:t>
            </a:r>
          </a:p>
          <a:p>
            <a:pPr lvl="0"/>
            <a:r>
              <a:rPr lang="en-US" dirty="0"/>
              <a:t>Line 22</a:t>
            </a:r>
            <a:endParaRPr lang="bg-BG" dirty="0"/>
          </a:p>
          <a:p>
            <a:pPr lvl="0"/>
            <a:r>
              <a:rPr lang="en-US" dirty="0"/>
              <a:t>Line 23</a:t>
            </a:r>
          </a:p>
          <a:p>
            <a:pPr lvl="0"/>
            <a:r>
              <a:rPr lang="en-US" dirty="0"/>
              <a:t>Line 24</a:t>
            </a:r>
            <a:endParaRPr lang="bg-BG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379788" y="2060496"/>
            <a:ext cx="376989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p13</a:t>
            </a:r>
          </a:p>
          <a:p>
            <a:pPr lvl="0"/>
            <a:r>
              <a:rPr lang="en-US" dirty="0"/>
              <a:t>p14</a:t>
            </a:r>
          </a:p>
          <a:p>
            <a:pPr lvl="0"/>
            <a:r>
              <a:rPr lang="en-US" dirty="0"/>
              <a:t>p15</a:t>
            </a:r>
          </a:p>
          <a:p>
            <a:pPr lvl="0"/>
            <a:r>
              <a:rPr lang="en-US" dirty="0"/>
              <a:t>p16</a:t>
            </a:r>
          </a:p>
          <a:p>
            <a:pPr lvl="0"/>
            <a:r>
              <a:rPr lang="en-US" dirty="0"/>
              <a:t>p17</a:t>
            </a:r>
          </a:p>
          <a:p>
            <a:pPr lvl="0"/>
            <a:r>
              <a:rPr lang="en-US" dirty="0"/>
              <a:t>p18</a:t>
            </a:r>
          </a:p>
          <a:p>
            <a:pPr lvl="0"/>
            <a:r>
              <a:rPr lang="en-US" dirty="0"/>
              <a:t>p19</a:t>
            </a:r>
          </a:p>
          <a:p>
            <a:pPr lvl="0"/>
            <a:r>
              <a:rPr lang="en-US" dirty="0"/>
              <a:t>p20</a:t>
            </a:r>
            <a:endParaRPr lang="bg-BG" dirty="0"/>
          </a:p>
          <a:p>
            <a:pPr lvl="0"/>
            <a:r>
              <a:rPr lang="en-US" dirty="0"/>
              <a:t>p21</a:t>
            </a:r>
          </a:p>
          <a:p>
            <a:pPr lvl="0"/>
            <a:r>
              <a:rPr lang="en-US" dirty="0"/>
              <a:t>p22</a:t>
            </a:r>
          </a:p>
          <a:p>
            <a:pPr lvl="0"/>
            <a:r>
              <a:rPr lang="en-US" dirty="0"/>
              <a:t>p23</a:t>
            </a:r>
          </a:p>
          <a:p>
            <a:pPr lvl="0"/>
            <a:r>
              <a:rPr lang="en-US" dirty="0"/>
              <a:t>p24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839982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UMBS Four (Products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118860" y="26420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403989" y="26420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8474391" y="26420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3759520" y="26420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066416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UMBS Five + Text (Offic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67238" y="5630115"/>
            <a:ext cx="3257526" cy="24622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118860" y="18038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6118860" y="3455669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8474391" y="1803817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8474391" y="3455669"/>
            <a:ext cx="2306003" cy="160613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407798" y="1803817"/>
            <a:ext cx="4661534" cy="325798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368933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55701" y="3179701"/>
            <a:ext cx="9880600" cy="498598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aseline="0"/>
            </a:lvl1pPr>
          </a:lstStyle>
          <a:p>
            <a:pPr lvl="0"/>
            <a:r>
              <a:rPr lang="en-US" dirty="0"/>
              <a:t>TITLE ALL CAPS LINE ONE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73152" y="2180937"/>
            <a:ext cx="2645698" cy="215028"/>
            <a:chOff x="981075" y="1176968"/>
            <a:chExt cx="1766391" cy="143563"/>
          </a:xfrm>
          <a:solidFill>
            <a:schemeClr val="tx1"/>
          </a:solidFill>
        </p:grpSpPr>
        <p:sp>
          <p:nvSpPr>
            <p:cNvPr id="6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0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496345" y="4462035"/>
            <a:ext cx="5199311" cy="221599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web link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2236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1 column - 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9956006" y="0"/>
            <a:ext cx="2235993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9956006" y="2891788"/>
            <a:ext cx="2235993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674292" y="0"/>
            <a:ext cx="2235993" cy="422767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7674292" y="4273392"/>
            <a:ext cx="2235993" cy="258460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392577" y="0"/>
            <a:ext cx="2235993" cy="28460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392577" y="2891788"/>
            <a:ext cx="2235993" cy="396621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the icon in the middle to load an image</a:t>
            </a:r>
            <a:endParaRPr lang="bg-BG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96687" y="1377950"/>
            <a:ext cx="3787775" cy="332399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741659" y="2052876"/>
            <a:ext cx="2966867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lvl="0"/>
            <a:r>
              <a:rPr lang="en-US" dirty="0"/>
              <a:t>Line 01</a:t>
            </a:r>
          </a:p>
          <a:p>
            <a:pPr lvl="0"/>
            <a:r>
              <a:rPr lang="en-US" dirty="0"/>
              <a:t>Line 02</a:t>
            </a:r>
          </a:p>
          <a:p>
            <a:pPr lvl="0"/>
            <a:r>
              <a:rPr lang="en-US" dirty="0"/>
              <a:t>Line 03</a:t>
            </a:r>
          </a:p>
          <a:p>
            <a:pPr lvl="0"/>
            <a:r>
              <a:rPr lang="en-US" dirty="0"/>
              <a:t>Line 04</a:t>
            </a:r>
            <a:endParaRPr lang="bg-BG" dirty="0"/>
          </a:p>
          <a:p>
            <a:pPr lvl="0"/>
            <a:r>
              <a:rPr lang="en-US" dirty="0"/>
              <a:t>Line 05</a:t>
            </a:r>
          </a:p>
          <a:p>
            <a:pPr lvl="0"/>
            <a:r>
              <a:rPr lang="en-US" dirty="0"/>
              <a:t>Line 06</a:t>
            </a:r>
            <a:endParaRPr lang="bg-BG" dirty="0"/>
          </a:p>
          <a:p>
            <a:pPr lvl="0"/>
            <a:r>
              <a:rPr lang="en-US" dirty="0"/>
              <a:t>Line 07</a:t>
            </a:r>
          </a:p>
          <a:p>
            <a:pPr lvl="0"/>
            <a:r>
              <a:rPr lang="en-US" dirty="0"/>
              <a:t>Line 08</a:t>
            </a:r>
            <a:endParaRPr lang="bg-BG" dirty="0"/>
          </a:p>
          <a:p>
            <a:pPr lvl="0"/>
            <a:r>
              <a:rPr lang="en-US" dirty="0"/>
              <a:t>Line 09</a:t>
            </a:r>
          </a:p>
          <a:p>
            <a:pPr lvl="0"/>
            <a:r>
              <a:rPr lang="en-US" dirty="0"/>
              <a:t>Line 10</a:t>
            </a:r>
            <a:endParaRPr lang="bg-BG" dirty="0"/>
          </a:p>
          <a:p>
            <a:pPr lvl="0"/>
            <a:r>
              <a:rPr lang="en-US" dirty="0"/>
              <a:t>Line 11</a:t>
            </a:r>
          </a:p>
          <a:p>
            <a:pPr lvl="0"/>
            <a:r>
              <a:rPr lang="en-US" dirty="0"/>
              <a:t>Line 12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96687" y="2052876"/>
            <a:ext cx="799251" cy="35055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p1 - 4</a:t>
            </a:r>
          </a:p>
          <a:p>
            <a:pPr lvl="0"/>
            <a:r>
              <a:rPr lang="en-US" dirty="0"/>
              <a:t>p5</a:t>
            </a:r>
          </a:p>
          <a:p>
            <a:pPr lvl="0"/>
            <a:r>
              <a:rPr lang="en-US" dirty="0"/>
              <a:t>p6</a:t>
            </a:r>
          </a:p>
          <a:p>
            <a:pPr lvl="0"/>
            <a:r>
              <a:rPr lang="en-US" dirty="0"/>
              <a:t>p7</a:t>
            </a:r>
          </a:p>
          <a:p>
            <a:pPr lvl="0"/>
            <a:r>
              <a:rPr lang="en-US" dirty="0"/>
              <a:t>p8</a:t>
            </a:r>
          </a:p>
          <a:p>
            <a:pPr lvl="0"/>
            <a:r>
              <a:rPr lang="en-US" dirty="0"/>
              <a:t>p9</a:t>
            </a:r>
          </a:p>
          <a:p>
            <a:pPr lvl="0"/>
            <a:r>
              <a:rPr lang="en-US" dirty="0"/>
              <a:t>p10</a:t>
            </a:r>
          </a:p>
          <a:p>
            <a:pPr lvl="0"/>
            <a:r>
              <a:rPr lang="en-US" dirty="0"/>
              <a:t>p11 - 16</a:t>
            </a:r>
            <a:endParaRPr lang="bg-BG" dirty="0"/>
          </a:p>
          <a:p>
            <a:pPr lvl="0"/>
            <a:r>
              <a:rPr lang="en-US" dirty="0"/>
              <a:t>p17</a:t>
            </a:r>
          </a:p>
          <a:p>
            <a:pPr lvl="0"/>
            <a:r>
              <a:rPr lang="en-US" dirty="0"/>
              <a:t>p18</a:t>
            </a:r>
          </a:p>
          <a:p>
            <a:pPr lvl="0"/>
            <a:r>
              <a:rPr lang="en-US" dirty="0"/>
              <a:t>p19 - 22</a:t>
            </a:r>
          </a:p>
          <a:p>
            <a:pPr lvl="0"/>
            <a:r>
              <a:rPr lang="en-US" dirty="0"/>
              <a:t>p23 - 24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050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0096" y="6527006"/>
            <a:ext cx="790111" cy="64216"/>
            <a:chOff x="981075" y="1176968"/>
            <a:chExt cx="1766391" cy="143563"/>
          </a:xfrm>
        </p:grpSpPr>
        <p:sp>
          <p:nvSpPr>
            <p:cNvPr id="10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1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1587160" y="6503084"/>
            <a:ext cx="302419" cy="110800"/>
          </a:xfrm>
        </p:spPr>
        <p:txBody>
          <a:bodyPr/>
          <a:lstStyle>
            <a:lvl1pPr algn="r">
              <a:defRPr sz="800">
                <a:solidFill>
                  <a:srgbClr val="0DB5FF"/>
                </a:solidFill>
              </a:defRPr>
            </a:lvl1pPr>
          </a:lstStyle>
          <a:p>
            <a:pPr lvl="0"/>
            <a:r>
              <a:rPr lang="en-US" dirty="0"/>
              <a:t>page</a:t>
            </a:r>
            <a:endParaRPr lang="bg-BG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27201" y="551351"/>
            <a:ext cx="8737600" cy="332399"/>
          </a:xfrm>
        </p:spPr>
        <p:txBody>
          <a:bodyPr/>
          <a:lstStyle>
            <a:lvl1pPr algn="ctr">
              <a:defRPr sz="2400"/>
            </a:lvl1pPr>
          </a:lstStyle>
          <a:p>
            <a:pPr lvl="0"/>
            <a:r>
              <a:rPr lang="en-US" dirty="0"/>
              <a:t>TITLE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08002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0" y="485442"/>
            <a:ext cx="10515600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  <a:endParaRPr lang="bg-BG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514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3960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53" r:id="rId3"/>
    <p:sldLayoutId id="2147483654" r:id="rId4"/>
    <p:sldLayoutId id="2147483658" r:id="rId5"/>
    <p:sldLayoutId id="2147483655" r:id="rId6"/>
    <p:sldLayoutId id="2147483656" r:id="rId7"/>
    <p:sldLayoutId id="2147483657" r:id="rId8"/>
    <p:sldLayoutId id="2147483665" r:id="rId9"/>
    <p:sldLayoutId id="2147483669" r:id="rId10"/>
    <p:sldLayoutId id="2147483674" r:id="rId11"/>
    <p:sldLayoutId id="2147483672" r:id="rId12"/>
    <p:sldLayoutId id="2147483676" r:id="rId13"/>
    <p:sldLayoutId id="2147483683" r:id="rId14"/>
    <p:sldLayoutId id="2147483685" r:id="rId15"/>
    <p:sldLayoutId id="2147483684" r:id="rId16"/>
    <p:sldLayoutId id="2147483680" r:id="rId17"/>
    <p:sldLayoutId id="2147483681" r:id="rId18"/>
    <p:sldLayoutId id="2147483682" r:id="rId19"/>
    <p:sldLayoutId id="2147483675" r:id="rId20"/>
    <p:sldLayoutId id="2147483687" r:id="rId21"/>
    <p:sldLayoutId id="2147483666" r:id="rId22"/>
    <p:sldLayoutId id="2147483667" r:id="rId23"/>
    <p:sldLayoutId id="2147483670" r:id="rId24"/>
    <p:sldLayoutId id="2147483661" r:id="rId25"/>
    <p:sldLayoutId id="2147483686" r:id="rId26"/>
    <p:sldLayoutId id="2147483668" r:id="rId27"/>
    <p:sldLayoutId id="2147483662" r:id="rId28"/>
    <p:sldLayoutId id="2147483671" r:id="rId29"/>
    <p:sldLayoutId id="2147483677" r:id="rId30"/>
    <p:sldLayoutId id="2147483679" r:id="rId31"/>
    <p:sldLayoutId id="2147483678" r:id="rId32"/>
    <p:sldLayoutId id="2147483664" r:id="rId33"/>
    <p:sldLayoutId id="2147483663" r:id="rId34"/>
    <p:sldLayoutId id="2147483673" r:id="rId35"/>
    <p:sldLayoutId id="2147483723" r:id="rId36"/>
    <p:sldLayoutId id="2147483724" r:id="rId3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DB5FF"/>
        </a:buClr>
        <a:buFont typeface="Wingdings" panose="05000000000000000000" pitchFamily="2" charset="2"/>
        <a:buChar char="§"/>
        <a:defRPr sz="1500" kern="1200">
          <a:solidFill>
            <a:schemeClr val="bg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rgbClr val="0DB5FF"/>
        </a:buClr>
        <a:buFont typeface="Roboto Light" panose="02000000000000000000" pitchFamily="2" charset="0"/>
        <a:buChar char="–"/>
        <a:defRPr sz="1200" kern="1200">
          <a:solidFill>
            <a:schemeClr val="bg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5442"/>
            <a:ext cx="10515600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75148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3120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DB5FF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Clr>
          <a:srgbClr val="0DB5FF"/>
        </a:buClr>
        <a:buFont typeface="Roboto Light" panose="02000000000000000000" pitchFamily="2" charset="0"/>
        <a:buChar char="–"/>
        <a:defRPr sz="12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043363" y="3262173"/>
            <a:ext cx="4105275" cy="333655"/>
            <a:chOff x="981075" y="1176968"/>
            <a:chExt cx="1766391" cy="143563"/>
          </a:xfrm>
        </p:grpSpPr>
        <p:sp>
          <p:nvSpPr>
            <p:cNvPr id="8" name="Freeform 877"/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9" name="Freeform 878"/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93029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DD61C2-48EB-0B47-97A6-EBFC149B9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1" y="0"/>
            <a:ext cx="10177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1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426AA3D-4164-48B3-839F-9F91343C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B93F8A2-9F08-487D-B5EE-9615D12C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92C97-B567-487C-87F1-ECA5D4C4A034}"/>
              </a:ext>
            </a:extLst>
          </p:cNvPr>
          <p:cNvSpPr/>
          <p:nvPr/>
        </p:nvSpPr>
        <p:spPr>
          <a:xfrm>
            <a:off x="1524000" y="282883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7200" dirty="0">
                <a:solidFill>
                  <a:schemeClr val="bg1"/>
                </a:solidFill>
              </a:rPr>
              <a:t>WHY?</a:t>
            </a:r>
            <a:endParaRPr lang="en-US" sz="7200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472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42A2-D8CC-4BC7-BFA7-AC77D429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31" y="6816634"/>
            <a:ext cx="7670842" cy="387798"/>
          </a:xfrm>
        </p:spPr>
        <p:txBody>
          <a:bodyPr/>
          <a:lstStyle/>
          <a:p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95326-C356-E54D-A5E8-F02092F0D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803" y="169952"/>
            <a:ext cx="3178448" cy="641658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E2DD06-6A90-AB49-8844-D96859307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39" y="1261823"/>
            <a:ext cx="7039756" cy="751488"/>
          </a:xfrm>
        </p:spPr>
        <p:txBody>
          <a:bodyPr>
            <a:noAutofit/>
          </a:bodyPr>
          <a:lstStyle/>
          <a:p>
            <a:r>
              <a:rPr lang="en-US" sz="2800" dirty="0"/>
              <a:t>We will go into this in details, as it is important</a:t>
            </a:r>
          </a:p>
          <a:p>
            <a:pPr lvl="1"/>
            <a:r>
              <a:rPr lang="en-US" sz="2800" dirty="0"/>
              <a:t>Short answer: no matter how fast the computer, people will always need faster</a:t>
            </a:r>
          </a:p>
          <a:p>
            <a:pPr lvl="1"/>
            <a:r>
              <a:rPr lang="en-US" sz="2800" dirty="0"/>
              <a:t>Toy Story rendered in 1995, </a:t>
            </a:r>
            <a:r>
              <a:rPr lang="en-US" sz="2800" b="1" dirty="0">
                <a:solidFill>
                  <a:srgbClr val="0DB5FF"/>
                </a:solidFill>
              </a:rPr>
              <a:t>&gt;4 hours per frame</a:t>
            </a:r>
          </a:p>
          <a:p>
            <a:pPr lvl="2"/>
            <a:r>
              <a:rPr lang="en-US" sz="2000" dirty="0"/>
              <a:t>Using a computer *much* slower than your phone</a:t>
            </a:r>
          </a:p>
          <a:p>
            <a:pPr lvl="1"/>
            <a:r>
              <a:rPr lang="en-US" sz="2800" dirty="0"/>
              <a:t>VFX movies in 2018, </a:t>
            </a:r>
            <a:r>
              <a:rPr lang="en-US" sz="2800" b="1" dirty="0">
                <a:solidFill>
                  <a:srgbClr val="0DB5FF"/>
                </a:solidFill>
              </a:rPr>
              <a:t>&gt;4 hours per frame</a:t>
            </a:r>
          </a:p>
          <a:p>
            <a:pPr lvl="1"/>
            <a:r>
              <a:rPr lang="en-US" sz="2800" b="1" dirty="0" err="1">
                <a:solidFill>
                  <a:srgbClr val="0DB5FF"/>
                </a:solidFill>
              </a:rPr>
              <a:t>Blinns</a:t>
            </a:r>
            <a:r>
              <a:rPr lang="en-US" sz="2800" b="1" dirty="0">
                <a:solidFill>
                  <a:srgbClr val="0DB5FF"/>
                </a:solidFill>
              </a:rPr>
              <a:t> law </a:t>
            </a:r>
            <a:r>
              <a:rPr lang="en-US" sz="2800" dirty="0"/>
              <a:t>/ the paradox of the performance – no matter how fast computers you have, production rendering will always take N hours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E897E4A-7696-244F-9909-0BBAEFEA8D8C}"/>
              </a:ext>
            </a:extLst>
          </p:cNvPr>
          <p:cNvSpPr txBox="1">
            <a:spLocks/>
          </p:cNvSpPr>
          <p:nvPr/>
        </p:nvSpPr>
        <p:spPr>
          <a:xfrm>
            <a:off x="442439" y="663333"/>
            <a:ext cx="703975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rgbClr val="0DB5FF"/>
                </a:solidFill>
              </a:rPr>
              <a:t>WHY WE NEED PARALLEL PROGRAMMING</a:t>
            </a:r>
            <a:endParaRPr lang="bg-BG" sz="2800" b="1" dirty="0">
              <a:solidFill>
                <a:srgbClr val="0DB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156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DFC411-AAFD-734B-BE11-DE91483CB7AD}"/>
              </a:ext>
            </a:extLst>
          </p:cNvPr>
          <p:cNvSpPr txBox="1"/>
          <p:nvPr/>
        </p:nvSpPr>
        <p:spPr>
          <a:xfrm>
            <a:off x="476250" y="1760885"/>
            <a:ext cx="11372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DB5FF"/>
                </a:solidFill>
              </a:rPr>
              <a:t>Improving</a:t>
            </a:r>
            <a:r>
              <a:rPr lang="en-US" sz="4000" dirty="0">
                <a:solidFill>
                  <a:schemeClr val="bg1"/>
                </a:solidFill>
              </a:rPr>
              <a:t> the Facebook PHP JIT Compiler </a:t>
            </a:r>
            <a:r>
              <a:rPr lang="en-US" sz="4000" b="1" dirty="0">
                <a:solidFill>
                  <a:srgbClr val="0DB5FF"/>
                </a:solidFill>
              </a:rPr>
              <a:t>by 1%</a:t>
            </a:r>
            <a:r>
              <a:rPr lang="en-US" sz="4000" dirty="0">
                <a:solidFill>
                  <a:schemeClr val="bg1"/>
                </a:solidFill>
              </a:rPr>
              <a:t> translates in </a:t>
            </a:r>
            <a:r>
              <a:rPr lang="en-US" sz="4000" b="1" dirty="0">
                <a:solidFill>
                  <a:srgbClr val="0DB5FF"/>
                </a:solidFill>
              </a:rPr>
              <a:t>many years of salary </a:t>
            </a:r>
            <a:r>
              <a:rPr lang="en-US" sz="4000" dirty="0">
                <a:solidFill>
                  <a:schemeClr val="bg1"/>
                </a:solidFill>
              </a:rPr>
              <a:t>for our best paid engineers 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  <a:p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866055F-E86D-394F-BC35-586642D337C1}"/>
              </a:ext>
            </a:extLst>
          </p:cNvPr>
          <p:cNvSpPr txBox="1">
            <a:spLocks/>
          </p:cNvSpPr>
          <p:nvPr/>
        </p:nvSpPr>
        <p:spPr>
          <a:xfrm>
            <a:off x="1155701" y="3281301"/>
            <a:ext cx="9880600" cy="498598"/>
          </a:xfrm>
        </p:spPr>
        <p:txBody>
          <a:bodyPr/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26963E-F170-164D-A17A-27825BB14D2D}"/>
              </a:ext>
            </a:extLst>
          </p:cNvPr>
          <p:cNvSpPr/>
          <p:nvPr/>
        </p:nvSpPr>
        <p:spPr>
          <a:xfrm>
            <a:off x="9480551" y="353060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						</a:t>
            </a:r>
            <a:r>
              <a:rPr lang="en-US" sz="2400" dirty="0">
                <a:solidFill>
                  <a:schemeClr val="bg1"/>
                </a:solidFill>
              </a:rPr>
              <a:t>                   </a:t>
            </a:r>
            <a:r>
              <a:rPr lang="en-US" sz="1600" dirty="0">
                <a:solidFill>
                  <a:schemeClr val="bg1"/>
                </a:solidFill>
              </a:rPr>
              <a:t>Andrei </a:t>
            </a:r>
            <a:r>
              <a:rPr lang="en-US" sz="1600" dirty="0" err="1">
                <a:solidFill>
                  <a:schemeClr val="bg1"/>
                </a:solidFill>
              </a:rPr>
              <a:t>Alexandrescu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86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42E2DC-FAE8-E046-AD67-F90E49E1A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028" y="230046"/>
            <a:ext cx="10515600" cy="387798"/>
          </a:xfrm>
        </p:spPr>
        <p:txBody>
          <a:bodyPr/>
          <a:lstStyle/>
          <a:p>
            <a:endParaRPr lang="bg-B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3887A-D2F9-7C41-B05E-BED02E846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91766"/>
            <a:ext cx="6000750" cy="4751725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3B17D1F-2DC4-D64E-A1C9-AF3622F7114A}"/>
              </a:ext>
            </a:extLst>
          </p:cNvPr>
          <p:cNvSpPr txBox="1">
            <a:spLocks/>
          </p:cNvSpPr>
          <p:nvPr/>
        </p:nvSpPr>
        <p:spPr>
          <a:xfrm>
            <a:off x="427844" y="1026666"/>
            <a:ext cx="512445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DB5FF"/>
                </a:solidFill>
              </a:rPr>
              <a:t>CHANCES ARE, YOUR APP WILL RUN ON A MOBILE DEVICE, IN A CLOUD OR WILL BE VERY PERFORMANCE DEPENDENT</a:t>
            </a:r>
            <a:endParaRPr lang="bg-BG" sz="2400" dirty="0">
              <a:solidFill>
                <a:srgbClr val="0DB5FF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C52921-846D-1C45-B726-B4EE2AC94200}"/>
              </a:ext>
            </a:extLst>
          </p:cNvPr>
          <p:cNvSpPr txBox="1">
            <a:spLocks/>
          </p:cNvSpPr>
          <p:nvPr/>
        </p:nvSpPr>
        <p:spPr>
          <a:xfrm>
            <a:off x="427844" y="2603094"/>
            <a:ext cx="5124450" cy="751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All of these requires the most performance possible</a:t>
            </a:r>
          </a:p>
          <a:p>
            <a:pPr lvl="1"/>
            <a:r>
              <a:rPr lang="en-US" sz="2800" dirty="0"/>
              <a:t>”In regards of performance, C++ wins out by a large margin”</a:t>
            </a:r>
          </a:p>
          <a:p>
            <a:pPr lvl="2"/>
            <a:r>
              <a:rPr lang="en-US" sz="2000" dirty="0"/>
              <a:t>5.8 times faster compared to Java</a:t>
            </a:r>
          </a:p>
          <a:p>
            <a:pPr lvl="2"/>
            <a:r>
              <a:rPr lang="en-US" sz="2000" dirty="0"/>
              <a:t>7 times faster compared to Go</a:t>
            </a:r>
          </a:p>
          <a:p>
            <a:pPr lvl="2"/>
            <a:r>
              <a:rPr lang="en-US" sz="2000" dirty="0"/>
              <a:t>”Loop Recognition in C++/Java/Go/Scala”, </a:t>
            </a:r>
            <a:r>
              <a:rPr lang="en-US" sz="2000" dirty="0" err="1"/>
              <a:t>Hundt</a:t>
            </a:r>
            <a:r>
              <a:rPr lang="en-US" sz="2000" dirty="0"/>
              <a:t>, Google.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4255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EF2CE0-1B49-604F-8F74-F88D59CEB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8" y="1009598"/>
            <a:ext cx="5081380" cy="4173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D986E-9926-784B-95BA-AAF4FC7F5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89" y="1191852"/>
            <a:ext cx="6597866" cy="380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7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1F23C0-DE70-6B4B-8857-A8D5DC4F3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20" y="1238215"/>
            <a:ext cx="3505883" cy="751488"/>
          </a:xfrm>
        </p:spPr>
        <p:txBody>
          <a:bodyPr>
            <a:noAutofit/>
          </a:bodyPr>
          <a:lstStyle/>
          <a:p>
            <a:pPr lvl="1"/>
            <a:r>
              <a:rPr lang="en-US" sz="2400" dirty="0"/>
              <a:t>Mobile applications</a:t>
            </a:r>
          </a:p>
          <a:p>
            <a:pPr lvl="1"/>
            <a:r>
              <a:rPr lang="en-US" sz="2400" dirty="0"/>
              <a:t>Weather / Financial / Bio / Chemistry simulations </a:t>
            </a:r>
          </a:p>
          <a:p>
            <a:pPr lvl="1"/>
            <a:r>
              <a:rPr lang="en-US" sz="2400" dirty="0"/>
              <a:t>Games </a:t>
            </a:r>
          </a:p>
          <a:p>
            <a:pPr lvl="1"/>
            <a:r>
              <a:rPr lang="en-US" sz="2400" dirty="0"/>
              <a:t>Photorealistic rendering </a:t>
            </a:r>
          </a:p>
          <a:p>
            <a:pPr lvl="1"/>
            <a:r>
              <a:rPr lang="en-US" sz="2400" dirty="0"/>
              <a:t>VR/AR</a:t>
            </a:r>
          </a:p>
          <a:p>
            <a:pPr lvl="1"/>
            <a:r>
              <a:rPr lang="en-US" sz="2400" dirty="0"/>
              <a:t>Automotive</a:t>
            </a:r>
          </a:p>
          <a:p>
            <a:pPr lvl="1"/>
            <a:r>
              <a:rPr lang="en-US" sz="2400" dirty="0"/>
              <a:t>Robots</a:t>
            </a:r>
          </a:p>
          <a:p>
            <a:pPr lvl="1"/>
            <a:r>
              <a:rPr lang="en-US" sz="2400" dirty="0"/>
              <a:t>AI</a:t>
            </a:r>
          </a:p>
          <a:p>
            <a:pPr lvl="1"/>
            <a:r>
              <a:rPr lang="en-US" sz="2400" dirty="0"/>
              <a:t>Much more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71C034-725A-A049-9E63-FEAFB7D4EEB4}"/>
              </a:ext>
            </a:extLst>
          </p:cNvPr>
          <p:cNvSpPr txBox="1">
            <a:spLocks/>
          </p:cNvSpPr>
          <p:nvPr/>
        </p:nvSpPr>
        <p:spPr>
          <a:xfrm>
            <a:off x="734262" y="623712"/>
            <a:ext cx="4513511" cy="49244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DB5FF"/>
                </a:solidFill>
              </a:rPr>
              <a:t>DOMAIN</a:t>
            </a:r>
            <a:endParaRPr lang="bg-BG" sz="3200" b="1" dirty="0">
              <a:solidFill>
                <a:srgbClr val="0DB5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2B186A-DB5B-834A-A6A0-8E1E2BE5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945EA-EED7-2D42-9B65-958C0949F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03" y="1238215"/>
            <a:ext cx="8345196" cy="45331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D61B9A-9E0B-5E46-985F-9AC43767A7A0}"/>
              </a:ext>
            </a:extLst>
          </p:cNvPr>
          <p:cNvSpPr/>
          <p:nvPr/>
        </p:nvSpPr>
        <p:spPr>
          <a:xfrm>
            <a:off x="9381506" y="5893468"/>
            <a:ext cx="2916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Sean Parent (CPP CON 2015)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10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E544DC-E573-3444-9C68-4825D5BA20C9}"/>
              </a:ext>
            </a:extLst>
          </p:cNvPr>
          <p:cNvSpPr/>
          <p:nvPr/>
        </p:nvSpPr>
        <p:spPr>
          <a:xfrm>
            <a:off x="0" y="2143125"/>
            <a:ext cx="1219200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Performance = </a:t>
            </a:r>
            <a:r>
              <a:rPr lang="en-US" sz="6600" b="1" dirty="0">
                <a:solidFill>
                  <a:srgbClr val="0DB5FF"/>
                </a:solidFill>
              </a:rPr>
              <a:t>Parallelism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Efficiency = </a:t>
            </a:r>
            <a:r>
              <a:rPr lang="en-US" sz="4000" b="1" dirty="0">
                <a:solidFill>
                  <a:srgbClr val="0DB5FF"/>
                </a:solidFill>
              </a:rPr>
              <a:t>Locality</a:t>
            </a:r>
          </a:p>
        </p:txBody>
      </p:sp>
    </p:spTree>
    <p:extLst>
      <p:ext uri="{BB962C8B-B14F-4D97-AF65-F5344CB8AC3E}">
        <p14:creationId xmlns:p14="http://schemas.microsoft.com/office/powerpoint/2010/main" val="2634009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8C7F89-177F-0040-8DBD-83C8B65690BA}"/>
              </a:ext>
            </a:extLst>
          </p:cNvPr>
          <p:cNvSpPr txBox="1">
            <a:spLocks/>
          </p:cNvSpPr>
          <p:nvPr/>
        </p:nvSpPr>
        <p:spPr>
          <a:xfrm>
            <a:off x="637394" y="1966734"/>
            <a:ext cx="4513511" cy="751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Work harder</a:t>
            </a:r>
          </a:p>
          <a:p>
            <a:pPr lvl="1"/>
            <a:r>
              <a:rPr lang="en-US" sz="2400" dirty="0"/>
              <a:t>Work smarter</a:t>
            </a:r>
          </a:p>
          <a:p>
            <a:pPr lvl="1"/>
            <a:r>
              <a:rPr lang="en-US" sz="2400" dirty="0"/>
              <a:t>Get help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This is true not only for computing, but for everything in life.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803873-C2B1-664B-BE06-2BE5BD60A40A}"/>
              </a:ext>
            </a:extLst>
          </p:cNvPr>
          <p:cNvSpPr txBox="1">
            <a:spLocks/>
          </p:cNvSpPr>
          <p:nvPr/>
        </p:nvSpPr>
        <p:spPr>
          <a:xfrm>
            <a:off x="637394" y="1228817"/>
            <a:ext cx="451351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THERE ARE THREE WAYS TO GET MORE PERFORMANCE</a:t>
            </a:r>
            <a:endParaRPr lang="bg-BG" sz="2400" dirty="0">
              <a:solidFill>
                <a:srgbClr val="0DB5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16EAF2-7B5D-0445-B41D-ED915EE3F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99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8C7F89-177F-0040-8DBD-83C8B65690BA}"/>
              </a:ext>
            </a:extLst>
          </p:cNvPr>
          <p:cNvSpPr txBox="1">
            <a:spLocks/>
          </p:cNvSpPr>
          <p:nvPr/>
        </p:nvSpPr>
        <p:spPr>
          <a:xfrm>
            <a:off x="637394" y="2157234"/>
            <a:ext cx="4513511" cy="751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Work harder  - </a:t>
            </a:r>
            <a:r>
              <a:rPr lang="en-US" sz="2400" b="1" dirty="0"/>
              <a:t>Increase CPU frequency - </a:t>
            </a:r>
            <a:r>
              <a:rPr lang="en-US" sz="2400" b="1" dirty="0">
                <a:solidFill>
                  <a:srgbClr val="0DB5FF"/>
                </a:solidFill>
              </a:rPr>
              <a:t>Power Wall</a:t>
            </a:r>
            <a:endParaRPr lang="en-US" sz="1800" b="1" dirty="0">
              <a:solidFill>
                <a:srgbClr val="0DB5FF"/>
              </a:solidFill>
            </a:endParaRPr>
          </a:p>
          <a:p>
            <a:pPr lvl="1"/>
            <a:r>
              <a:rPr lang="en-US" sz="2400" dirty="0"/>
              <a:t>Work smarter - </a:t>
            </a:r>
            <a:r>
              <a:rPr lang="en-US" sz="2400" b="1" dirty="0"/>
              <a:t>ILP, cache, branch prediction - </a:t>
            </a:r>
            <a:r>
              <a:rPr lang="en-US" sz="2400" b="1" dirty="0">
                <a:solidFill>
                  <a:srgbClr val="0DB5FF"/>
                </a:solidFill>
              </a:rPr>
              <a:t>Memory wall</a:t>
            </a:r>
          </a:p>
          <a:p>
            <a:pPr lvl="1"/>
            <a:r>
              <a:rPr lang="en-US" sz="2400" dirty="0"/>
              <a:t>Get help – </a:t>
            </a:r>
            <a:r>
              <a:rPr lang="en-US" sz="2400" b="1" dirty="0"/>
              <a:t>More cores - Works (</a:t>
            </a:r>
            <a:r>
              <a:rPr lang="en-US" sz="2400" b="1" dirty="0" err="1"/>
              <a:t>kinda</a:t>
            </a:r>
            <a:r>
              <a:rPr lang="en-US" sz="2400" b="1" dirty="0"/>
              <a:t>)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803873-C2B1-664B-BE06-2BE5BD60A40A}"/>
              </a:ext>
            </a:extLst>
          </p:cNvPr>
          <p:cNvSpPr txBox="1">
            <a:spLocks/>
          </p:cNvSpPr>
          <p:nvPr/>
        </p:nvSpPr>
        <p:spPr>
          <a:xfrm>
            <a:off x="637394" y="1228817"/>
            <a:ext cx="451351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THERE ARE THREE WAYS TO GET MORE PERFORMANCE</a:t>
            </a:r>
            <a:endParaRPr lang="bg-BG" sz="2400" dirty="0">
              <a:solidFill>
                <a:srgbClr val="0DB5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16EAF2-7B5D-0445-B41D-ED915EE3F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6D5B-8718-44AE-A484-E19D34160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09086"/>
            <a:ext cx="12192000" cy="969496"/>
          </a:xfrm>
        </p:spPr>
        <p:txBody>
          <a:bodyPr/>
          <a:lstStyle/>
          <a:p>
            <a:r>
              <a:rPr lang="en-US" sz="5400" b="1" dirty="0">
                <a:latin typeface="Roboto Black" pitchFamily="2" charset="0"/>
                <a:ea typeface="Roboto Black" pitchFamily="2" charset="0"/>
              </a:rPr>
              <a:t>Parallel Programming</a:t>
            </a:r>
            <a:br>
              <a:rPr lang="en-US" sz="5400" b="1" dirty="0">
                <a:latin typeface="Roboto Black" pitchFamily="2" charset="0"/>
                <a:ea typeface="Roboto Black" pitchFamily="2" charset="0"/>
              </a:rPr>
            </a:br>
            <a:r>
              <a:rPr lang="en-US" sz="1600" b="1" dirty="0">
                <a:latin typeface="Roboto Black" pitchFamily="2" charset="0"/>
                <a:ea typeface="Roboto Black" pitchFamily="2" charset="0"/>
              </a:rPr>
              <a:t>&amp; high performance computing</a:t>
            </a:r>
            <a:endParaRPr lang="bg-BG" sz="1600" b="1" dirty="0"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3650E-3FEB-436F-B349-4CBCAA724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8661"/>
            <a:ext cx="9144000" cy="793038"/>
          </a:xfrm>
        </p:spPr>
        <p:txBody>
          <a:bodyPr/>
          <a:lstStyle/>
          <a:p>
            <a:r>
              <a:rPr lang="en-US" b="1" dirty="0">
                <a:latin typeface="Roboto Black" pitchFamily="2" charset="0"/>
                <a:ea typeface="Roboto Black" pitchFamily="2" charset="0"/>
              </a:rPr>
              <a:t>BLAGOVEST TASKOV</a:t>
            </a:r>
          </a:p>
          <a:p>
            <a:endParaRPr lang="en-US" b="1" dirty="0"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FF168-F87F-5648-A407-6BB19397C40E}"/>
              </a:ext>
            </a:extLst>
          </p:cNvPr>
          <p:cNvSpPr txBox="1"/>
          <p:nvPr/>
        </p:nvSpPr>
        <p:spPr>
          <a:xfrm>
            <a:off x="8911244" y="1679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128AB8-B86F-F349-822C-45A13F1F9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4431778"/>
            <a:ext cx="2971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09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B21DB-16C1-A640-9464-960106CD8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0"/>
            <a:ext cx="7933738" cy="71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62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62279A-A3E7-5C4B-BBCF-E1198B28A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99" y="141642"/>
            <a:ext cx="8132161" cy="51066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FE8C86-6602-CF41-8611-F9B822BBCD45}"/>
              </a:ext>
            </a:extLst>
          </p:cNvPr>
          <p:cNvSpPr txBox="1"/>
          <p:nvPr/>
        </p:nvSpPr>
        <p:spPr>
          <a:xfrm>
            <a:off x="2152652" y="5358705"/>
            <a:ext cx="83036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Frequency (f)</a:t>
            </a:r>
            <a:r>
              <a:rPr lang="en-US" dirty="0"/>
              <a:t> ~ </a:t>
            </a:r>
            <a:r>
              <a:rPr lang="en-US" b="1" dirty="0"/>
              <a:t>((V - Vth)</a:t>
            </a:r>
            <a:r>
              <a:rPr lang="en-US" b="1" baseline="30000" dirty="0"/>
              <a:t>a</a:t>
            </a:r>
            <a:r>
              <a:rPr lang="en-US" b="1" dirty="0"/>
              <a:t>) / V</a:t>
            </a:r>
          </a:p>
          <a:p>
            <a:r>
              <a:rPr lang="en-US" b="1" dirty="0"/>
              <a:t>Power</a:t>
            </a:r>
            <a:r>
              <a:rPr lang="en-US" dirty="0"/>
              <a:t> = </a:t>
            </a:r>
            <a:r>
              <a:rPr lang="en-US" b="1" dirty="0"/>
              <a:t>Dynamic Power</a:t>
            </a:r>
            <a:r>
              <a:rPr lang="en-US" dirty="0"/>
              <a:t> + </a:t>
            </a:r>
            <a:r>
              <a:rPr lang="en-US" b="1" dirty="0"/>
              <a:t>Static Power</a:t>
            </a:r>
            <a:br>
              <a:rPr lang="en-US" b="1" dirty="0"/>
            </a:br>
            <a:r>
              <a:rPr lang="en-US" b="1" dirty="0"/>
              <a:t>Dynamic Power</a:t>
            </a:r>
            <a:r>
              <a:rPr lang="en-US" dirty="0"/>
              <a:t> (energy needed to switch gate) ~ </a:t>
            </a:r>
            <a:r>
              <a:rPr lang="en-US" b="1" dirty="0"/>
              <a:t>Capacitance  * Voltage</a:t>
            </a:r>
            <a:r>
              <a:rPr lang="en-US" b="1" baseline="30000" dirty="0"/>
              <a:t>2</a:t>
            </a:r>
            <a:r>
              <a:rPr lang="en-US" b="1" dirty="0"/>
              <a:t> * Frequency</a:t>
            </a:r>
          </a:p>
          <a:p>
            <a:r>
              <a:rPr lang="en-US" b="1" dirty="0"/>
              <a:t>Static Power</a:t>
            </a:r>
            <a:r>
              <a:rPr lang="en-US" dirty="0"/>
              <a:t> (leakage of transistors while being inactive ) ~ </a:t>
            </a:r>
            <a:r>
              <a:rPr lang="en-US" b="1" dirty="0"/>
              <a:t>e</a:t>
            </a:r>
            <a:r>
              <a:rPr lang="en-US" b="1" baseline="30000" dirty="0"/>
              <a:t>(-Vth)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739554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5EB24-D355-5B49-B271-11D44E7E2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1" y="972078"/>
            <a:ext cx="10364778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A4810-0DB4-F640-A62B-F7ED6E3E4430}"/>
              </a:ext>
            </a:extLst>
          </p:cNvPr>
          <p:cNvSpPr txBox="1"/>
          <p:nvPr/>
        </p:nvSpPr>
        <p:spPr>
          <a:xfrm>
            <a:off x="913611" y="414338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Watt per cm</a:t>
            </a:r>
            <a:r>
              <a:rPr lang="en-US" baseline="30000" dirty="0"/>
              <a:t>2</a:t>
            </a:r>
            <a:r>
              <a:rPr lang="en-US" dirty="0"/>
              <a:t> in microprocessors</a:t>
            </a:r>
          </a:p>
        </p:txBody>
      </p:sp>
    </p:spTree>
    <p:extLst>
      <p:ext uri="{BB962C8B-B14F-4D97-AF65-F5344CB8AC3E}">
        <p14:creationId xmlns:p14="http://schemas.microsoft.com/office/powerpoint/2010/main" val="2789868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FA4810-0DB4-F640-A62B-F7ED6E3E4430}"/>
              </a:ext>
            </a:extLst>
          </p:cNvPr>
          <p:cNvSpPr txBox="1"/>
          <p:nvPr/>
        </p:nvSpPr>
        <p:spPr>
          <a:xfrm>
            <a:off x="1557338" y="528638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Watt per cm^2 in microprocessors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F35CC2-BD69-5146-B3FA-96F1B3D9C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08" y="354013"/>
            <a:ext cx="9736677" cy="57562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616A77-4E4F-B04E-81A4-77960B19D84A}"/>
              </a:ext>
            </a:extLst>
          </p:cNvPr>
          <p:cNvSpPr txBox="1"/>
          <p:nvPr/>
        </p:nvSpPr>
        <p:spPr>
          <a:xfrm>
            <a:off x="9743811" y="611028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Taylor, 2009</a:t>
            </a:r>
          </a:p>
        </p:txBody>
      </p:sp>
    </p:spTree>
    <p:extLst>
      <p:ext uri="{BB962C8B-B14F-4D97-AF65-F5344CB8AC3E}">
        <p14:creationId xmlns:p14="http://schemas.microsoft.com/office/powerpoint/2010/main" val="3902448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AFCC8-65D8-4542-A033-EA389C08F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-70052"/>
            <a:ext cx="6945414" cy="69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20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A104B6-3DE3-8F42-AA63-5141E96D65AC}"/>
              </a:ext>
            </a:extLst>
          </p:cNvPr>
          <p:cNvSpPr/>
          <p:nvPr/>
        </p:nvSpPr>
        <p:spPr>
          <a:xfrm>
            <a:off x="1524000" y="1443136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7200" dirty="0">
                <a:solidFill>
                  <a:schemeClr val="bg1"/>
                </a:solidFill>
              </a:rPr>
              <a:t>What is </a:t>
            </a:r>
            <a:r>
              <a:rPr lang="en-US" sz="7200" b="1" dirty="0">
                <a:solidFill>
                  <a:srgbClr val="0DB5FF"/>
                </a:solidFill>
              </a:rPr>
              <a:t>parallelism</a:t>
            </a:r>
            <a:endParaRPr lang="en-US" sz="7200" dirty="0">
              <a:solidFill>
                <a:schemeClr val="bg1"/>
              </a:solidFill>
            </a:endParaRPr>
          </a:p>
          <a:p>
            <a:pPr algn="ctr" fontAlgn="base"/>
            <a:endParaRPr lang="en-US" sz="7200" dirty="0">
              <a:solidFill>
                <a:schemeClr val="bg1"/>
              </a:solidFill>
            </a:endParaRPr>
          </a:p>
          <a:p>
            <a:pPr algn="ctr" fontAlgn="base"/>
            <a:r>
              <a:rPr lang="en-US" sz="7200" dirty="0">
                <a:solidFill>
                  <a:schemeClr val="bg1"/>
                </a:solidFill>
              </a:rPr>
              <a:t>What is </a:t>
            </a:r>
            <a:r>
              <a:rPr lang="en-US" sz="7200" b="1" dirty="0">
                <a:solidFill>
                  <a:srgbClr val="0DB5FF"/>
                </a:solidFill>
              </a:rPr>
              <a:t>concurrency</a:t>
            </a:r>
            <a:endParaRPr lang="en-US" sz="7200" b="0" i="0" u="none" strike="noStrike" dirty="0">
              <a:solidFill>
                <a:schemeClr val="bg1"/>
              </a:solidFill>
              <a:effectLst/>
            </a:endParaRPr>
          </a:p>
          <a:p>
            <a:pPr algn="ctr" fontAlgn="base"/>
            <a:endParaRPr lang="en-US" sz="7200" b="0" i="0" u="none" strike="noStrike" dirty="0">
              <a:solidFill>
                <a:schemeClr val="bg1"/>
              </a:solidFill>
              <a:effectLst/>
            </a:endParaRPr>
          </a:p>
          <a:p>
            <a:pPr algn="ctr" fontAlgn="base"/>
            <a:endParaRPr lang="en-US" sz="7200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2234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88B7A0-9733-47DD-877B-764A45F8D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646" y="901527"/>
            <a:ext cx="10407056" cy="751488"/>
          </a:xfrm>
        </p:spPr>
        <p:txBody>
          <a:bodyPr>
            <a:noAutofit/>
          </a:bodyPr>
          <a:lstStyle/>
          <a:p>
            <a:pPr lvl="1"/>
            <a:r>
              <a:rPr lang="en-US" sz="4000" dirty="0"/>
              <a:t> Parallel computing types</a:t>
            </a:r>
          </a:p>
          <a:p>
            <a:pPr lvl="2"/>
            <a:r>
              <a:rPr lang="en-US" sz="3200" dirty="0"/>
              <a:t> Bit level  - 8, 16, 32, 64</a:t>
            </a:r>
          </a:p>
          <a:p>
            <a:pPr lvl="2"/>
            <a:r>
              <a:rPr lang="en-US" sz="3200" dirty="0"/>
              <a:t> Instruction level (CPUs)</a:t>
            </a:r>
          </a:p>
          <a:p>
            <a:pPr lvl="2"/>
            <a:r>
              <a:rPr lang="en-US" sz="3200" dirty="0"/>
              <a:t> Data level (SIMD)</a:t>
            </a:r>
          </a:p>
          <a:p>
            <a:pPr lvl="2"/>
            <a:r>
              <a:rPr lang="en-US" sz="3200" dirty="0"/>
              <a:t> Task level</a:t>
            </a:r>
          </a:p>
          <a:p>
            <a:pPr lvl="2"/>
            <a:endParaRPr lang="en-US" sz="3200" dirty="0"/>
          </a:p>
          <a:p>
            <a:pPr lvl="1"/>
            <a:r>
              <a:rPr lang="en-US" sz="4000" dirty="0"/>
              <a:t> Give an example for</a:t>
            </a:r>
          </a:p>
          <a:p>
            <a:pPr lvl="2"/>
            <a:r>
              <a:rPr lang="en-US" sz="3200" dirty="0"/>
              <a:t> </a:t>
            </a:r>
            <a:r>
              <a:rPr lang="en-US" sz="3200" b="1" dirty="0">
                <a:solidFill>
                  <a:srgbClr val="0DB5FF"/>
                </a:solidFill>
              </a:rPr>
              <a:t>Parallelism without concurrency</a:t>
            </a:r>
            <a:endParaRPr lang="en-US" sz="3200" dirty="0"/>
          </a:p>
          <a:p>
            <a:pPr lvl="2"/>
            <a:r>
              <a:rPr lang="en-US" sz="3200" dirty="0"/>
              <a:t> </a:t>
            </a:r>
            <a:r>
              <a:rPr lang="en-US" sz="3200" b="1" dirty="0">
                <a:solidFill>
                  <a:srgbClr val="0DB5FF"/>
                </a:solidFill>
              </a:rPr>
              <a:t>Concurrency without parallelism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82295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EE3F2-C78E-D94B-A1FF-6C63D54B3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04" y="627707"/>
            <a:ext cx="5341023" cy="4843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3FBA5-C31D-2D47-9C7B-52DCD56C16E1}"/>
              </a:ext>
            </a:extLst>
          </p:cNvPr>
          <p:cNvSpPr txBox="1"/>
          <p:nvPr/>
        </p:nvSpPr>
        <p:spPr>
          <a:xfrm>
            <a:off x="10099090" y="5715000"/>
            <a:ext cx="1669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Bill Dally, NVIDIA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5DE5CE-7AE7-4436-93C7-79F968584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4726" y="982167"/>
            <a:ext cx="6552105" cy="751488"/>
          </a:xfrm>
        </p:spPr>
        <p:txBody>
          <a:bodyPr>
            <a:noAutofit/>
          </a:bodyPr>
          <a:lstStyle/>
          <a:p>
            <a:pPr lvl="1"/>
            <a:r>
              <a:rPr lang="en-US" sz="2800" b="1" dirty="0">
                <a:solidFill>
                  <a:srgbClr val="0DB5FF"/>
                </a:solidFill>
              </a:rPr>
              <a:t>2500x </a:t>
            </a:r>
            <a:r>
              <a:rPr lang="en-US" sz="2800" dirty="0"/>
              <a:t>single thread improvement for the last 30 years</a:t>
            </a:r>
          </a:p>
          <a:p>
            <a:pPr lvl="1"/>
            <a:r>
              <a:rPr lang="en-US" sz="2800" b="1" dirty="0">
                <a:solidFill>
                  <a:srgbClr val="0DB5FF"/>
                </a:solidFill>
              </a:rPr>
              <a:t>~30x </a:t>
            </a:r>
            <a:r>
              <a:rPr lang="en-US" sz="2800" dirty="0"/>
              <a:t>single thread improvement for the next 50 years</a:t>
            </a:r>
          </a:p>
          <a:p>
            <a:pPr lvl="1"/>
            <a:r>
              <a:rPr lang="en-US" sz="2800" dirty="0"/>
              <a:t>Single thread gets 2% to 15% per year</a:t>
            </a:r>
          </a:p>
          <a:p>
            <a:pPr lvl="1"/>
            <a:r>
              <a:rPr lang="en-US" sz="2800" dirty="0"/>
              <a:t>Multithread ~75% per year</a:t>
            </a:r>
          </a:p>
          <a:p>
            <a:pPr lvl="1"/>
            <a:r>
              <a:rPr lang="en-US" sz="2800" dirty="0"/>
              <a:t>“ALUs are like kids – easy to make, hard to feed”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What about locality?</a:t>
            </a:r>
          </a:p>
          <a:p>
            <a:pPr lvl="2"/>
            <a:r>
              <a:rPr lang="en-US" sz="1600" dirty="0"/>
              <a:t>Moving 64 bytes 1mm costs more than doing FMAD</a:t>
            </a:r>
          </a:p>
        </p:txBody>
      </p:sp>
    </p:spTree>
    <p:extLst>
      <p:ext uri="{BB962C8B-B14F-4D97-AF65-F5344CB8AC3E}">
        <p14:creationId xmlns:p14="http://schemas.microsoft.com/office/powerpoint/2010/main" val="2706305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6E544DC-E573-3444-9C68-4825D5BA20C9}"/>
              </a:ext>
            </a:extLst>
          </p:cNvPr>
          <p:cNvSpPr/>
          <p:nvPr/>
        </p:nvSpPr>
        <p:spPr>
          <a:xfrm>
            <a:off x="0" y="2143125"/>
            <a:ext cx="121920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Performance = </a:t>
            </a:r>
            <a:r>
              <a:rPr lang="en-US" sz="3200" b="1" dirty="0">
                <a:solidFill>
                  <a:srgbClr val="0DB5FF"/>
                </a:solidFill>
              </a:rPr>
              <a:t>Parallelism</a:t>
            </a:r>
          </a:p>
          <a:p>
            <a:pPr algn="ctr"/>
            <a:r>
              <a:rPr lang="en-US" sz="6600" b="1" dirty="0">
                <a:solidFill>
                  <a:schemeClr val="bg1"/>
                </a:solidFill>
              </a:rPr>
              <a:t>Efficiency = </a:t>
            </a:r>
            <a:r>
              <a:rPr lang="en-US" sz="6600" b="1" dirty="0">
                <a:solidFill>
                  <a:srgbClr val="0DB5FF"/>
                </a:solidFill>
              </a:rPr>
              <a:t>Locality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(serial or parallel)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34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F6615-4D47-D441-9CFE-9167648E1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19" y="1547633"/>
            <a:ext cx="5826594" cy="335633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0D1E23-D3E2-C149-B34E-C7752981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38315"/>
            <a:ext cx="6096000" cy="751488"/>
          </a:xfrm>
        </p:spPr>
        <p:txBody>
          <a:bodyPr>
            <a:noAutofit/>
          </a:bodyPr>
          <a:lstStyle/>
          <a:p>
            <a:pPr lvl="1"/>
            <a:r>
              <a:rPr lang="en-US" sz="2400" b="1" dirty="0">
                <a:solidFill>
                  <a:srgbClr val="0DB5FF"/>
                </a:solidFill>
              </a:rPr>
              <a:t>OOP is a denial </a:t>
            </a:r>
            <a:r>
              <a:rPr lang="en-US" sz="2400" dirty="0"/>
              <a:t>of that</a:t>
            </a:r>
          </a:p>
          <a:p>
            <a:pPr lvl="2"/>
            <a:r>
              <a:rPr lang="en-US" sz="2100" dirty="0"/>
              <a:t> So are all most of the high-level languages like </a:t>
            </a:r>
            <a:r>
              <a:rPr lang="en-US" sz="2100" dirty="0">
                <a:solidFill>
                  <a:srgbClr val="0DB5FF"/>
                </a:solidFill>
              </a:rPr>
              <a:t>Python, Ruby, Go, Haskell, Java, C#</a:t>
            </a:r>
          </a:p>
          <a:p>
            <a:pPr lvl="1"/>
            <a:r>
              <a:rPr lang="en-US" sz="2400" dirty="0"/>
              <a:t>The only purpose of every program is to </a:t>
            </a:r>
            <a:r>
              <a:rPr lang="en-US" sz="2400" b="1" dirty="0"/>
              <a:t>convert one data into another</a:t>
            </a:r>
          </a:p>
          <a:p>
            <a:pPr lvl="2"/>
            <a:r>
              <a:rPr lang="en-US" sz="2000" b="1" dirty="0">
                <a:solidFill>
                  <a:srgbClr val="0DB5FF"/>
                </a:solidFill>
              </a:rPr>
              <a:t>OOP hides the data </a:t>
            </a:r>
            <a:r>
              <a:rPr lang="en-US" sz="1800" dirty="0"/>
              <a:t>from you</a:t>
            </a:r>
          </a:p>
          <a:p>
            <a:pPr lvl="1"/>
            <a:r>
              <a:rPr lang="en-US" sz="2400" dirty="0"/>
              <a:t>OOP was invented back in the days when the memory was as fast as the CPU</a:t>
            </a:r>
          </a:p>
          <a:p>
            <a:pPr lvl="2"/>
            <a:r>
              <a:rPr lang="en-US" sz="1800" b="1" dirty="0">
                <a:solidFill>
                  <a:srgbClr val="0DB5FF"/>
                </a:solidFill>
              </a:rPr>
              <a:t>1996</a:t>
            </a:r>
            <a:r>
              <a:rPr lang="en-US" sz="1800" dirty="0"/>
              <a:t> L1 cache – </a:t>
            </a:r>
            <a:r>
              <a:rPr lang="en-US" sz="1800" b="1" dirty="0">
                <a:solidFill>
                  <a:srgbClr val="0DB5FF"/>
                </a:solidFill>
              </a:rPr>
              <a:t>181ns</a:t>
            </a:r>
          </a:p>
          <a:p>
            <a:pPr lvl="2"/>
            <a:r>
              <a:rPr lang="en-US" sz="1800" b="1" dirty="0">
                <a:solidFill>
                  <a:srgbClr val="0DB5FF"/>
                </a:solidFill>
              </a:rPr>
              <a:t>2004</a:t>
            </a:r>
            <a:r>
              <a:rPr lang="en-US" sz="1800" dirty="0"/>
              <a:t> L1 cache – </a:t>
            </a:r>
            <a:r>
              <a:rPr lang="en-US" sz="1800" b="1" dirty="0">
                <a:solidFill>
                  <a:srgbClr val="0DB5FF"/>
                </a:solidFill>
              </a:rPr>
              <a:t>1ns</a:t>
            </a:r>
          </a:p>
          <a:p>
            <a:pPr lvl="2"/>
            <a:r>
              <a:rPr lang="en-US" sz="1800" b="1" dirty="0">
                <a:solidFill>
                  <a:srgbClr val="0DB5FF"/>
                </a:solidFill>
              </a:rPr>
              <a:t>2020</a:t>
            </a:r>
            <a:r>
              <a:rPr lang="en-US" sz="1800" dirty="0"/>
              <a:t> L1 cache – </a:t>
            </a:r>
            <a:r>
              <a:rPr lang="en-US" sz="1800" b="1" dirty="0">
                <a:solidFill>
                  <a:srgbClr val="0DB5FF"/>
                </a:solidFill>
              </a:rPr>
              <a:t>1ns</a:t>
            </a:r>
          </a:p>
          <a:p>
            <a:pPr marL="914400" lvl="2" indent="0">
              <a:buNone/>
            </a:pPr>
            <a:endParaRPr lang="en-US" sz="1800" dirty="0"/>
          </a:p>
          <a:p>
            <a:pPr lvl="1"/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Check ”Data oriented Design” by Mike Actor, </a:t>
            </a:r>
            <a:r>
              <a:rPr lang="en-US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Cpp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Con 2014</a:t>
            </a:r>
          </a:p>
          <a:p>
            <a:pPr lvl="1"/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Later this month – “OOP is dead, long live Data Oriented Design”, </a:t>
            </a:r>
            <a:r>
              <a:rPr lang="en-US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Cpp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Con 2018, </a:t>
            </a:r>
            <a:r>
              <a:rPr lang="en-US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Stoyan</a:t>
            </a:r>
            <a:r>
              <a:rPr lang="en-US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Nikolov</a:t>
            </a:r>
            <a:endParaRPr 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A6834F8-7F5C-0D4C-8A2C-A97EEBE69DC8}"/>
              </a:ext>
            </a:extLst>
          </p:cNvPr>
          <p:cNvSpPr txBox="1">
            <a:spLocks/>
          </p:cNvSpPr>
          <p:nvPr/>
        </p:nvSpPr>
        <p:spPr>
          <a:xfrm>
            <a:off x="469620" y="781375"/>
            <a:ext cx="4513511" cy="43088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800" b="1" dirty="0">
                <a:solidFill>
                  <a:srgbClr val="0DB5FF"/>
                </a:solidFill>
                <a:latin typeface="inherit"/>
              </a:rPr>
              <a:t>THE WORLD IS NOT FLAT</a:t>
            </a:r>
            <a:endParaRPr lang="en-US" sz="2800" b="1" dirty="0">
              <a:solidFill>
                <a:srgbClr val="0DB5FF"/>
              </a:solidFill>
              <a:latin typeface="Overpass"/>
            </a:endParaRPr>
          </a:p>
        </p:txBody>
      </p:sp>
    </p:spTree>
    <p:extLst>
      <p:ext uri="{BB962C8B-B14F-4D97-AF65-F5344CB8AC3E}">
        <p14:creationId xmlns:p14="http://schemas.microsoft.com/office/powerpoint/2010/main" val="136163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F0B6E-039B-4A52-BD96-5D0FC78A8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35" y="963973"/>
            <a:ext cx="5582265" cy="751488"/>
          </a:xfrm>
        </p:spPr>
        <p:txBody>
          <a:bodyPr>
            <a:noAutofit/>
          </a:bodyPr>
          <a:lstStyle/>
          <a:p>
            <a:r>
              <a:rPr lang="en-US" sz="2400" dirty="0"/>
              <a:t>Blagovest Taskov</a:t>
            </a:r>
          </a:p>
          <a:p>
            <a:r>
              <a:rPr lang="en-US" sz="2400" dirty="0"/>
              <a:t>In </a:t>
            </a:r>
            <a:r>
              <a:rPr lang="en-US" sz="2400" b="1" dirty="0">
                <a:solidFill>
                  <a:srgbClr val="0DB5FF"/>
                </a:solidFill>
              </a:rPr>
              <a:t>Chaos Group </a:t>
            </a:r>
            <a:r>
              <a:rPr lang="en-US" sz="2400" dirty="0"/>
              <a:t>for 6+ years</a:t>
            </a:r>
          </a:p>
          <a:p>
            <a:r>
              <a:rPr lang="en-US" sz="2400" b="1" dirty="0">
                <a:solidFill>
                  <a:srgbClr val="0DB5FF"/>
                </a:solidFill>
              </a:rPr>
              <a:t>V-Ray GPU</a:t>
            </a:r>
            <a:r>
              <a:rPr lang="en-US" sz="2400" b="1" dirty="0"/>
              <a:t> </a:t>
            </a:r>
            <a:r>
              <a:rPr lang="en-US" sz="2400" dirty="0"/>
              <a:t>Developer for 4+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years</a:t>
            </a:r>
            <a:endParaRPr lang="en-US" sz="2400" dirty="0"/>
          </a:p>
          <a:p>
            <a:r>
              <a:rPr lang="en-US" sz="2400" dirty="0"/>
              <a:t>Lead V-Ray GPU Developer for 2+ years</a:t>
            </a:r>
          </a:p>
          <a:p>
            <a:r>
              <a:rPr lang="en-US" sz="2400" dirty="0"/>
              <a:t>Game industry</a:t>
            </a:r>
          </a:p>
          <a:p>
            <a:r>
              <a:rPr lang="en-US" sz="2400" b="1" dirty="0"/>
              <a:t>@savage309</a:t>
            </a:r>
          </a:p>
          <a:p>
            <a:endParaRPr lang="en-US" sz="2400" dirty="0"/>
          </a:p>
          <a:p>
            <a:r>
              <a:rPr lang="en-US" sz="2400" dirty="0"/>
              <a:t>High Performance Computing in Faculty of Mathematics and Informatics in </a:t>
            </a:r>
            <a:r>
              <a:rPr lang="en-US" sz="2400" b="1" dirty="0">
                <a:solidFill>
                  <a:srgbClr val="0DB5FF"/>
                </a:solidFill>
              </a:rPr>
              <a:t>Sofia University</a:t>
            </a:r>
          </a:p>
          <a:p>
            <a:pPr lvl="1"/>
            <a:r>
              <a:rPr lang="en-US" sz="2400" dirty="0"/>
              <a:t>Held “every other year”.</a:t>
            </a:r>
          </a:p>
          <a:p>
            <a:pPr lvl="1"/>
            <a:r>
              <a:rPr lang="en-US" sz="2400" dirty="0"/>
              <a:t>github.com/savage309/HPC_FMI</a:t>
            </a:r>
            <a:endParaRPr lang="bg-BG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B7758F-D5DD-423E-ACBA-13CF20214AEE}"/>
              </a:ext>
            </a:extLst>
          </p:cNvPr>
          <p:cNvGrpSpPr/>
          <p:nvPr/>
        </p:nvGrpSpPr>
        <p:grpSpPr>
          <a:xfrm>
            <a:off x="11068665" y="6573813"/>
            <a:ext cx="790111" cy="64216"/>
            <a:chOff x="981075" y="1176968"/>
            <a:chExt cx="1766391" cy="143563"/>
          </a:xfrm>
        </p:grpSpPr>
        <p:sp>
          <p:nvSpPr>
            <p:cNvPr id="8" name="Freeform 877">
              <a:extLst>
                <a:ext uri="{FF2B5EF4-FFF2-40B4-BE49-F238E27FC236}">
                  <a16:creationId xmlns:a16="http://schemas.microsoft.com/office/drawing/2014/main" id="{AE718E3E-30D5-43EF-9D5D-C80A45FBE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9" name="Freeform 878">
              <a:extLst>
                <a:ext uri="{FF2B5EF4-FFF2-40B4-BE49-F238E27FC236}">
                  <a16:creationId xmlns:a16="http://schemas.microsoft.com/office/drawing/2014/main" id="{10E566EB-102E-4B29-84D0-E38FFCED19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pic>
        <p:nvPicPr>
          <p:cNvPr id="11" name="Картина 9">
            <a:extLst>
              <a:ext uri="{FF2B5EF4-FFF2-40B4-BE49-F238E27FC236}">
                <a16:creationId xmlns:a16="http://schemas.microsoft.com/office/drawing/2014/main" id="{6F4C8231-6C54-46E3-AF2E-8F4D4EBAA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47" y="1581017"/>
            <a:ext cx="4285018" cy="42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75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96CC7F-547B-9148-A20D-E540F4A9F0CF}"/>
              </a:ext>
            </a:extLst>
          </p:cNvPr>
          <p:cNvSpPr/>
          <p:nvPr/>
        </p:nvSpPr>
        <p:spPr>
          <a:xfrm>
            <a:off x="853123" y="441120"/>
            <a:ext cx="11863387" cy="5837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CPU cycle							</a:t>
            </a:r>
            <a:r>
              <a:rPr lang="en-US" sz="2800" b="1" dirty="0">
                <a:solidFill>
                  <a:srgbClr val="0DB5FF"/>
                </a:solidFill>
              </a:rPr>
              <a:t>0.25 seconds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L1 cache reference 					</a:t>
            </a:r>
            <a:r>
              <a:rPr lang="en-US" sz="2800" b="1" dirty="0">
                <a:solidFill>
                  <a:srgbClr val="0DB5FF"/>
                </a:solidFill>
              </a:rPr>
              <a:t>1 second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L2 cache reference					</a:t>
            </a:r>
            <a:r>
              <a:rPr lang="en-US" sz="2800" b="1" dirty="0">
                <a:solidFill>
                  <a:srgbClr val="0DB5FF"/>
                </a:solidFill>
              </a:rPr>
              <a:t>14 seconds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Main memory reference 				</a:t>
            </a:r>
            <a:r>
              <a:rPr lang="en-US" sz="2800" b="1" dirty="0">
                <a:solidFill>
                  <a:srgbClr val="0DB5FF"/>
                </a:solidFill>
              </a:rPr>
              <a:t>3.3 minutes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Send 1K bytes over 1 </a:t>
            </a:r>
            <a:r>
              <a:rPr lang="en-US" sz="2800" dirty="0" err="1">
                <a:solidFill>
                  <a:schemeClr val="bg1"/>
                </a:solidFill>
              </a:rPr>
              <a:t>Gbps</a:t>
            </a:r>
            <a:r>
              <a:rPr lang="en-US" sz="2800" dirty="0">
                <a:solidFill>
                  <a:schemeClr val="bg1"/>
                </a:solidFill>
              </a:rPr>
              <a:t> network 		</a:t>
            </a:r>
            <a:r>
              <a:rPr lang="en-US" sz="2800" b="1" dirty="0">
                <a:solidFill>
                  <a:srgbClr val="0DB5FF"/>
                </a:solidFill>
              </a:rPr>
              <a:t>5.5 hours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Read 4K randomly from SSD				</a:t>
            </a:r>
            <a:r>
              <a:rPr lang="en-US" sz="2800" b="1" dirty="0">
                <a:solidFill>
                  <a:srgbClr val="0DB5FF"/>
                </a:solidFill>
              </a:rPr>
              <a:t>&gt;3 days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Read 1 MB sequentially from memory 		</a:t>
            </a:r>
            <a:r>
              <a:rPr lang="en-US" sz="2800" b="1" dirty="0">
                <a:solidFill>
                  <a:srgbClr val="0DB5FF"/>
                </a:solidFill>
              </a:rPr>
              <a:t>&gt;5 days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Round trip within same datacenter 			</a:t>
            </a:r>
            <a:r>
              <a:rPr lang="en-US" sz="2800" b="1" dirty="0">
                <a:solidFill>
                  <a:srgbClr val="0DB5FF"/>
                </a:solidFill>
              </a:rPr>
              <a:t>Week and a half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Read 1 MB sequentially from SSD 			</a:t>
            </a:r>
            <a:r>
              <a:rPr lang="en-US" sz="2800" b="1" dirty="0">
                <a:solidFill>
                  <a:srgbClr val="0DB5FF"/>
                </a:solidFill>
              </a:rPr>
              <a:t>Almost a month</a:t>
            </a:r>
          </a:p>
        </p:txBody>
      </p:sp>
    </p:spTree>
    <p:extLst>
      <p:ext uri="{BB962C8B-B14F-4D97-AF65-F5344CB8AC3E}">
        <p14:creationId xmlns:p14="http://schemas.microsoft.com/office/powerpoint/2010/main" val="1216708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9303AB-13CA-4461-99D2-B142009594E6}"/>
              </a:ext>
            </a:extLst>
          </p:cNvPr>
          <p:cNvSpPr txBox="1">
            <a:spLocks/>
          </p:cNvSpPr>
          <p:nvPr/>
        </p:nvSpPr>
        <p:spPr>
          <a:xfrm>
            <a:off x="486091" y="1223098"/>
            <a:ext cx="4513511" cy="751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400" dirty="0"/>
              <a:t>Make a complex app. It is hard.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As time goes by, it gets faster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Profit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D164B66-2E10-4164-AE59-BB6E7AA9559A}"/>
              </a:ext>
            </a:extLst>
          </p:cNvPr>
          <p:cNvSpPr txBox="1">
            <a:spLocks/>
          </p:cNvSpPr>
          <p:nvPr/>
        </p:nvSpPr>
        <p:spPr>
          <a:xfrm>
            <a:off x="486091" y="755170"/>
            <a:ext cx="45135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Past</a:t>
            </a:r>
            <a:endParaRPr lang="bg-BG" sz="2400" dirty="0">
              <a:solidFill>
                <a:srgbClr val="0DB5FF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49C3D3-1E90-42BC-9829-E2D8029E680D}"/>
              </a:ext>
            </a:extLst>
          </p:cNvPr>
          <p:cNvSpPr txBox="1">
            <a:spLocks/>
          </p:cNvSpPr>
          <p:nvPr/>
        </p:nvSpPr>
        <p:spPr>
          <a:xfrm>
            <a:off x="5260891" y="1223098"/>
            <a:ext cx="6589743" cy="751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400" dirty="0"/>
              <a:t>It is easy to make complex app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Use ComplexApp.JS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Doesn’t get faster as time goes by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The difference now is how fast a program is</a:t>
            </a:r>
          </a:p>
          <a:p>
            <a:pPr lvl="1">
              <a:lnSpc>
                <a:spcPct val="100000"/>
              </a:lnSpc>
            </a:pPr>
            <a:r>
              <a:rPr lang="en-US" sz="2400" b="1" dirty="0">
                <a:solidFill>
                  <a:srgbClr val="0DB5FF"/>
                </a:solidFill>
              </a:rPr>
              <a:t>Hardware</a:t>
            </a:r>
            <a:r>
              <a:rPr lang="en-US" sz="2400" dirty="0"/>
              <a:t>, not software </a:t>
            </a:r>
            <a:r>
              <a:rPr lang="en-US" sz="2400" b="1" dirty="0">
                <a:solidFill>
                  <a:srgbClr val="0DB5FF"/>
                </a:solidFill>
              </a:rPr>
              <a:t>is defining the trends in the IT industry</a:t>
            </a:r>
          </a:p>
          <a:p>
            <a:pPr lvl="2">
              <a:lnSpc>
                <a:spcPct val="100000"/>
              </a:lnSpc>
            </a:pPr>
            <a:r>
              <a:rPr lang="en-US" sz="2100" dirty="0"/>
              <a:t>For example, real time raytracing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Mainstream </a:t>
            </a:r>
            <a:r>
              <a:rPr lang="en-US" sz="2400" b="1" dirty="0">
                <a:solidFill>
                  <a:srgbClr val="0DB5FF"/>
                </a:solidFill>
              </a:rPr>
              <a:t>software always plays catch-up </a:t>
            </a:r>
            <a:r>
              <a:rPr lang="en-US" sz="2400" dirty="0"/>
              <a:t>due to many reasons (compatibility, economic, etc.)</a:t>
            </a:r>
          </a:p>
          <a:p>
            <a:pPr lvl="2">
              <a:lnSpc>
                <a:spcPct val="100000"/>
              </a:lnSpc>
            </a:pPr>
            <a:r>
              <a:rPr lang="en-US" sz="2100" dirty="0"/>
              <a:t>Sometimes, it takes many years (SSE)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8DC269F-D18E-43BE-9AF7-6BCCCA26D821}"/>
              </a:ext>
            </a:extLst>
          </p:cNvPr>
          <p:cNvSpPr txBox="1">
            <a:spLocks/>
          </p:cNvSpPr>
          <p:nvPr/>
        </p:nvSpPr>
        <p:spPr>
          <a:xfrm>
            <a:off x="5260891" y="755170"/>
            <a:ext cx="45135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Present</a:t>
            </a:r>
            <a:endParaRPr lang="bg-BG" sz="2400" dirty="0">
              <a:solidFill>
                <a:srgbClr val="0DB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19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DFC411-AAFD-734B-BE11-DE91483CB7AD}"/>
              </a:ext>
            </a:extLst>
          </p:cNvPr>
          <p:cNvSpPr txBox="1"/>
          <p:nvPr/>
        </p:nvSpPr>
        <p:spPr>
          <a:xfrm>
            <a:off x="491672" y="2332055"/>
            <a:ext cx="112340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3200" b="1" dirty="0">
                <a:solidFill>
                  <a:srgbClr val="0DB5FF"/>
                </a:solidFill>
              </a:rPr>
              <a:t>Concurrency</a:t>
            </a:r>
            <a:r>
              <a:rPr lang="en-US" sz="3200" dirty="0">
                <a:solidFill>
                  <a:schemeClr val="bg1"/>
                </a:solidFill>
              </a:rPr>
              <a:t> is the </a:t>
            </a:r>
            <a:r>
              <a:rPr lang="en-US" sz="3200" b="1" dirty="0">
                <a:solidFill>
                  <a:srgbClr val="0DB5FF"/>
                </a:solidFill>
              </a:rPr>
              <a:t>next</a:t>
            </a:r>
            <a:r>
              <a:rPr lang="en-US" sz="3200" dirty="0">
                <a:solidFill>
                  <a:srgbClr val="0DB5FF"/>
                </a:solidFill>
              </a:rPr>
              <a:t> </a:t>
            </a:r>
            <a:r>
              <a:rPr lang="en-US" sz="3200" b="1" dirty="0">
                <a:solidFill>
                  <a:srgbClr val="0DB5FF"/>
                </a:solidFill>
              </a:rPr>
              <a:t>revolution</a:t>
            </a:r>
            <a:r>
              <a:rPr lang="en-US" sz="3200" dirty="0">
                <a:solidFill>
                  <a:schemeClr val="bg1"/>
                </a:solidFill>
              </a:rPr>
              <a:t> in how we write software. The vast majority of </a:t>
            </a:r>
            <a:r>
              <a:rPr lang="en-US" sz="3200" b="1" dirty="0">
                <a:solidFill>
                  <a:srgbClr val="0DB5FF"/>
                </a:solidFill>
              </a:rPr>
              <a:t>programmers</a:t>
            </a:r>
            <a:r>
              <a:rPr lang="en-US" sz="3200" dirty="0">
                <a:solidFill>
                  <a:schemeClr val="bg1"/>
                </a:solidFill>
              </a:rPr>
              <a:t> today </a:t>
            </a:r>
            <a:r>
              <a:rPr lang="en-US" sz="3200" b="1" dirty="0">
                <a:solidFill>
                  <a:srgbClr val="0DB5FF"/>
                </a:solidFill>
              </a:rPr>
              <a:t>don't </a:t>
            </a:r>
            <a:r>
              <a:rPr lang="en-US" sz="3200" b="1" dirty="0" err="1">
                <a:solidFill>
                  <a:srgbClr val="0DB5FF"/>
                </a:solidFill>
              </a:rPr>
              <a:t>grok</a:t>
            </a:r>
            <a:r>
              <a:rPr lang="en-US" sz="3200" dirty="0">
                <a:solidFill>
                  <a:schemeClr val="bg1"/>
                </a:solidFill>
              </a:rPr>
              <a:t> concurrency, just as the vast majority of programmers 15 years ago </a:t>
            </a:r>
            <a:r>
              <a:rPr lang="en-US" sz="3200" b="1" dirty="0">
                <a:solidFill>
                  <a:srgbClr val="0DB5FF"/>
                </a:solidFill>
              </a:rPr>
              <a:t>didn't yet </a:t>
            </a:r>
            <a:r>
              <a:rPr lang="en-US" sz="3200" b="1" dirty="0" err="1">
                <a:solidFill>
                  <a:srgbClr val="0DB5FF"/>
                </a:solidFill>
              </a:rPr>
              <a:t>grok</a:t>
            </a:r>
            <a:r>
              <a:rPr lang="en-US" sz="3200" b="1" dirty="0">
                <a:solidFill>
                  <a:srgbClr val="0DB5FF"/>
                </a:solidFill>
              </a:rPr>
              <a:t> objects</a:t>
            </a:r>
            <a:r>
              <a:rPr lang="en-US" sz="3200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866055F-E86D-394F-BC35-586642D337C1}"/>
              </a:ext>
            </a:extLst>
          </p:cNvPr>
          <p:cNvSpPr txBox="1">
            <a:spLocks/>
          </p:cNvSpPr>
          <p:nvPr/>
        </p:nvSpPr>
        <p:spPr>
          <a:xfrm>
            <a:off x="1155701" y="3281301"/>
            <a:ext cx="9880600" cy="498598"/>
          </a:xfrm>
        </p:spPr>
        <p:txBody>
          <a:bodyPr/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0655B-D67B-3E4B-AA11-D6CFA62D5C25}"/>
              </a:ext>
            </a:extLst>
          </p:cNvPr>
          <p:cNvSpPr/>
          <p:nvPr/>
        </p:nvSpPr>
        <p:spPr>
          <a:xfrm>
            <a:off x="9896317" y="4494343"/>
            <a:ext cx="182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dirty="0">
                <a:solidFill>
                  <a:schemeClr val="bg1"/>
                </a:solidFill>
                <a:latin typeface="inherit"/>
              </a:rPr>
              <a:t>Herb Sutter, 2005</a:t>
            </a:r>
          </a:p>
        </p:txBody>
      </p:sp>
    </p:spTree>
    <p:extLst>
      <p:ext uri="{BB962C8B-B14F-4D97-AF65-F5344CB8AC3E}">
        <p14:creationId xmlns:p14="http://schemas.microsoft.com/office/powerpoint/2010/main" val="1055165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AC443541-9A4B-4EA5-9A5E-DBD638009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67" y="483513"/>
            <a:ext cx="5890973" cy="58909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E9E8C-CBE8-4016-971A-07121BB2FF45}"/>
              </a:ext>
            </a:extLst>
          </p:cNvPr>
          <p:cNvSpPr txBox="1">
            <a:spLocks/>
          </p:cNvSpPr>
          <p:nvPr/>
        </p:nvSpPr>
        <p:spPr>
          <a:xfrm>
            <a:off x="396460" y="1316962"/>
            <a:ext cx="5750340" cy="62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If you </a:t>
            </a:r>
            <a:r>
              <a:rPr lang="en-US" sz="2000" b="1" dirty="0">
                <a:solidFill>
                  <a:srgbClr val="0DB5FF"/>
                </a:solidFill>
              </a:rPr>
              <a:t>know (a little) more </a:t>
            </a:r>
            <a:r>
              <a:rPr lang="en-US" sz="2000" dirty="0"/>
              <a:t>about the problem, you can design a better solution</a:t>
            </a:r>
          </a:p>
          <a:p>
            <a:pPr lvl="2"/>
            <a:r>
              <a:rPr lang="en-US" sz="2000" dirty="0"/>
              <a:t> For example, </a:t>
            </a:r>
            <a:r>
              <a:rPr lang="en-US" sz="2000" b="1" dirty="0">
                <a:solidFill>
                  <a:srgbClr val="0DB5FF"/>
                </a:solidFill>
              </a:rPr>
              <a:t>quick sort </a:t>
            </a:r>
            <a:r>
              <a:rPr lang="en-US" sz="2000" dirty="0"/>
              <a:t>is good algorithm for sorting numbers ~O(</a:t>
            </a:r>
            <a:r>
              <a:rPr lang="en-US" sz="2000" dirty="0" err="1"/>
              <a:t>nlog</a:t>
            </a:r>
            <a:r>
              <a:rPr lang="en-US" sz="2000" dirty="0"/>
              <a:t>(n))</a:t>
            </a:r>
          </a:p>
          <a:p>
            <a:pPr lvl="2"/>
            <a:r>
              <a:rPr lang="en-US" sz="2000" dirty="0"/>
              <a:t> But if you know that the numbers are million integers between 0 and 10, you can </a:t>
            </a:r>
            <a:r>
              <a:rPr lang="en-US" sz="2000" b="1" dirty="0">
                <a:solidFill>
                  <a:srgbClr val="0DB5FF"/>
                </a:solidFill>
              </a:rPr>
              <a:t>do better </a:t>
            </a:r>
            <a:r>
              <a:rPr lang="en-US" sz="2000" dirty="0"/>
              <a:t>(counting sort = O(n))</a:t>
            </a:r>
          </a:p>
          <a:p>
            <a:pPr lvl="2"/>
            <a:endParaRPr lang="en-US" sz="2000" dirty="0"/>
          </a:p>
          <a:p>
            <a:pPr lvl="1"/>
            <a:r>
              <a:rPr lang="en-US" sz="2000" dirty="0"/>
              <a:t>GPUs assume that you have </a:t>
            </a:r>
            <a:r>
              <a:rPr lang="en-US" sz="2000" b="1" dirty="0">
                <a:solidFill>
                  <a:srgbClr val="0DB5FF"/>
                </a:solidFill>
              </a:rPr>
              <a:t>embarrassingly parallel problem</a:t>
            </a:r>
          </a:p>
          <a:p>
            <a:pPr lvl="2"/>
            <a:r>
              <a:rPr lang="en-US" sz="2000" dirty="0"/>
              <a:t> This is a problem, that is trivial to design a massively parallel solution </a:t>
            </a:r>
          </a:p>
          <a:p>
            <a:pPr lvl="1"/>
            <a:r>
              <a:rPr lang="en-US" sz="2000" dirty="0"/>
              <a:t>Give you more control over the cache (locality)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30807E6-ED42-474C-AD51-8C9FE26815C5}"/>
              </a:ext>
            </a:extLst>
          </p:cNvPr>
          <p:cNvSpPr txBox="1">
            <a:spLocks/>
          </p:cNvSpPr>
          <p:nvPr/>
        </p:nvSpPr>
        <p:spPr>
          <a:xfrm>
            <a:off x="876685" y="725134"/>
            <a:ext cx="451351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GPUs</a:t>
            </a:r>
            <a:endParaRPr lang="bg-BG" sz="3200" dirty="0">
              <a:solidFill>
                <a:srgbClr val="0DB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26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FBD26-2CB4-A543-AB7C-D19ADE729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854" y="0"/>
            <a:ext cx="6134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46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6EA7C-AE35-F742-9128-CDC08A53D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2621"/>
            <a:ext cx="9607550" cy="684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36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772F1-078A-194A-AE78-F7B9697FF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7" y="11658"/>
            <a:ext cx="8749321" cy="68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19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39FB57-707D-9D4A-813A-DC080149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4" y="0"/>
            <a:ext cx="976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55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A104B6-3DE3-8F42-AA63-5141E96D65AC}"/>
              </a:ext>
            </a:extLst>
          </p:cNvPr>
          <p:cNvSpPr/>
          <p:nvPr/>
        </p:nvSpPr>
        <p:spPr>
          <a:xfrm>
            <a:off x="1524000" y="282883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7200" dirty="0">
                <a:solidFill>
                  <a:schemeClr val="bg1"/>
                </a:solidFill>
              </a:rPr>
              <a:t>HOW?</a:t>
            </a:r>
            <a:endParaRPr lang="en-US" sz="7200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666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7BD70C-247B-4F65-A260-0EA3A29B4E8B}"/>
              </a:ext>
            </a:extLst>
          </p:cNvPr>
          <p:cNvSpPr txBox="1">
            <a:spLocks/>
          </p:cNvSpPr>
          <p:nvPr/>
        </p:nvSpPr>
        <p:spPr>
          <a:xfrm>
            <a:off x="1486577" y="2115325"/>
            <a:ext cx="4513511" cy="751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400" dirty="0"/>
              <a:t>Low level language</a:t>
            </a:r>
          </a:p>
          <a:p>
            <a:pPr lvl="2">
              <a:lnSpc>
                <a:spcPct val="100000"/>
              </a:lnSpc>
            </a:pPr>
            <a:r>
              <a:rPr lang="en-US" sz="2100" dirty="0"/>
              <a:t> </a:t>
            </a:r>
            <a:r>
              <a:rPr lang="en-US" sz="2100" b="1" dirty="0">
                <a:solidFill>
                  <a:srgbClr val="0DB5FF"/>
                </a:solidFill>
              </a:rPr>
              <a:t>C/C++</a:t>
            </a:r>
            <a:r>
              <a:rPr lang="en-US" sz="2100" dirty="0"/>
              <a:t>/Rust/D, maybe Swift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Data level parallelism</a:t>
            </a:r>
          </a:p>
          <a:p>
            <a:pPr lvl="2">
              <a:lnSpc>
                <a:spcPct val="100000"/>
              </a:lnSpc>
            </a:pPr>
            <a:r>
              <a:rPr lang="en-US" sz="1500" dirty="0"/>
              <a:t>Auto vectorization</a:t>
            </a:r>
          </a:p>
          <a:p>
            <a:pPr lvl="2">
              <a:lnSpc>
                <a:spcPct val="100000"/>
              </a:lnSpc>
            </a:pPr>
            <a:r>
              <a:rPr lang="en-US" sz="1500" dirty="0"/>
              <a:t>SIMD </a:t>
            </a:r>
            <a:r>
              <a:rPr lang="en-US" sz="1500" dirty="0" err="1"/>
              <a:t>intrinsics</a:t>
            </a:r>
            <a:endParaRPr lang="en-US" sz="1500" dirty="0"/>
          </a:p>
          <a:p>
            <a:pPr lvl="2">
              <a:lnSpc>
                <a:spcPct val="100000"/>
              </a:lnSpc>
            </a:pPr>
            <a:r>
              <a:rPr lang="en-US" sz="1500" dirty="0"/>
              <a:t>SIMD libraries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Task level parallelism</a:t>
            </a:r>
          </a:p>
          <a:p>
            <a:pPr lvl="2">
              <a:lnSpc>
                <a:spcPct val="100000"/>
              </a:lnSpc>
            </a:pPr>
            <a:r>
              <a:rPr lang="en-US" sz="2100" dirty="0"/>
              <a:t> Multi thread</a:t>
            </a:r>
          </a:p>
          <a:p>
            <a:pPr lvl="2">
              <a:lnSpc>
                <a:spcPct val="100000"/>
              </a:lnSpc>
            </a:pPr>
            <a:r>
              <a:rPr lang="en-US" sz="2100" dirty="0"/>
              <a:t> Multi process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4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516FD03-4EFF-4DD4-B029-7EE140907F10}"/>
              </a:ext>
            </a:extLst>
          </p:cNvPr>
          <p:cNvSpPr txBox="1">
            <a:spLocks/>
          </p:cNvSpPr>
          <p:nvPr/>
        </p:nvSpPr>
        <p:spPr>
          <a:xfrm>
            <a:off x="1486577" y="1647397"/>
            <a:ext cx="45135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CPU</a:t>
            </a:r>
            <a:endParaRPr lang="bg-BG" sz="2400" dirty="0">
              <a:solidFill>
                <a:srgbClr val="0DB5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48FC6D-6050-4C26-B586-7405DC293D1E}"/>
              </a:ext>
            </a:extLst>
          </p:cNvPr>
          <p:cNvSpPr txBox="1">
            <a:spLocks/>
          </p:cNvSpPr>
          <p:nvPr/>
        </p:nvSpPr>
        <p:spPr>
          <a:xfrm>
            <a:off x="6261377" y="2115325"/>
            <a:ext cx="6589743" cy="751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400" dirty="0"/>
              <a:t>Pick your poison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Hardware and API vendor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All have pros and cons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GPUOpen.com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Vendor specific frameworks</a:t>
            </a:r>
          </a:p>
          <a:p>
            <a:pPr lvl="2">
              <a:lnSpc>
                <a:spcPct val="100000"/>
              </a:lnSpc>
            </a:pPr>
            <a:r>
              <a:rPr lang="en-US" sz="1800" dirty="0"/>
              <a:t>CUDA, Metal</a:t>
            </a:r>
          </a:p>
          <a:p>
            <a:pPr lvl="1">
              <a:lnSpc>
                <a:spcPct val="100000"/>
              </a:lnSpc>
            </a:pPr>
            <a:r>
              <a:rPr lang="en-US" sz="2100" dirty="0" err="1"/>
              <a:t>OpenACC</a:t>
            </a:r>
            <a:endParaRPr lang="en-US" sz="210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4A6367F-D403-42A9-847F-31247C20F71C}"/>
              </a:ext>
            </a:extLst>
          </p:cNvPr>
          <p:cNvSpPr txBox="1">
            <a:spLocks/>
          </p:cNvSpPr>
          <p:nvPr/>
        </p:nvSpPr>
        <p:spPr>
          <a:xfrm>
            <a:off x="6261377" y="1647397"/>
            <a:ext cx="4513511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GPU</a:t>
            </a:r>
            <a:endParaRPr lang="bg-BG" sz="2400" dirty="0">
              <a:solidFill>
                <a:srgbClr val="0DB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60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4A339E1-86E9-FD40-8A3B-1B649097C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85" y="1834830"/>
            <a:ext cx="2970949" cy="683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F8940-9906-3C46-99DA-C4846E812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99" y="4760398"/>
            <a:ext cx="3759351" cy="17087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2FAEF9-80B9-6143-A791-9C81F09E1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79" y="333281"/>
            <a:ext cx="2673725" cy="13676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4A49CF-B239-BB43-8290-708C0B6F5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18" y="2577133"/>
            <a:ext cx="3413224" cy="16331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911491-2EF6-5940-8D84-6D36BA95FA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402" y="3541617"/>
            <a:ext cx="4122624" cy="19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5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D7BFE3B4-42A3-43A5-BD9C-F8503B0DF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67" y="483513"/>
            <a:ext cx="5890973" cy="58909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DBDEA4-123E-41A2-9486-599E3545DDB1}"/>
              </a:ext>
            </a:extLst>
          </p:cNvPr>
          <p:cNvSpPr txBox="1">
            <a:spLocks/>
          </p:cNvSpPr>
          <p:nvPr/>
        </p:nvSpPr>
        <p:spPr>
          <a:xfrm>
            <a:off x="380412" y="1600243"/>
            <a:ext cx="4513511" cy="751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If the only tool that you have is a GPU, everything looks like an embarrassingly parallel problem</a:t>
            </a:r>
            <a:endParaRPr lang="en-US" sz="1800" dirty="0"/>
          </a:p>
          <a:p>
            <a:pPr lvl="1"/>
            <a:r>
              <a:rPr lang="en-US" sz="2400" dirty="0"/>
              <a:t>APIs</a:t>
            </a:r>
          </a:p>
          <a:p>
            <a:pPr lvl="2"/>
            <a:r>
              <a:rPr lang="en-US" sz="1800" dirty="0"/>
              <a:t> Based on </a:t>
            </a:r>
            <a:r>
              <a:rPr lang="en-US" sz="1800" b="1" dirty="0"/>
              <a:t>C99</a:t>
            </a:r>
          </a:p>
          <a:p>
            <a:pPr lvl="2"/>
            <a:r>
              <a:rPr lang="en-US" sz="1800" dirty="0"/>
              <a:t> Server-client like (CPU-GPU)</a:t>
            </a:r>
          </a:p>
          <a:p>
            <a:pPr lvl="2"/>
            <a:r>
              <a:rPr lang="en-US" sz="1800" dirty="0"/>
              <a:t> Data- and task- parallel models</a:t>
            </a:r>
          </a:p>
          <a:p>
            <a:pPr lvl="2"/>
            <a:r>
              <a:rPr lang="en-US" sz="1800" dirty="0"/>
              <a:t> Abstracts the hardware specifics</a:t>
            </a:r>
          </a:p>
          <a:p>
            <a:pPr lvl="2"/>
            <a:r>
              <a:rPr lang="en-US" sz="1800" dirty="0"/>
              <a:t> You have to be </a:t>
            </a:r>
            <a:r>
              <a:rPr lang="en-US" sz="1800" b="1" dirty="0">
                <a:solidFill>
                  <a:srgbClr val="0DB5FF"/>
                </a:solidFill>
              </a:rPr>
              <a:t>fluent in C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A7AEC0D-ECE9-4070-880C-D017A955C08D}"/>
              </a:ext>
            </a:extLst>
          </p:cNvPr>
          <p:cNvSpPr txBox="1">
            <a:spLocks/>
          </p:cNvSpPr>
          <p:nvPr/>
        </p:nvSpPr>
        <p:spPr>
          <a:xfrm>
            <a:off x="766492" y="1125541"/>
            <a:ext cx="483831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General purpose GPU applications</a:t>
            </a:r>
            <a:endParaRPr lang="bg-BG" sz="2400" dirty="0">
              <a:solidFill>
                <a:srgbClr val="0DB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958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28E3B-8F43-C342-9B4D-727C1DA7BE73}"/>
              </a:ext>
            </a:extLst>
          </p:cNvPr>
          <p:cNvSpPr/>
          <p:nvPr/>
        </p:nvSpPr>
        <p:spPr>
          <a:xfrm>
            <a:off x="4348024" y="84299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200" b="1" i="0" u="none" strike="noStrike" dirty="0">
                <a:effectLst/>
              </a:rPr>
              <a:t>Only NVIDIA GPUs</a:t>
            </a:r>
            <a:r>
              <a:rPr lang="en-US" sz="2200" i="0" u="none" strike="noStrike" dirty="0">
                <a:effectLst/>
              </a:rPr>
              <a:t>, runs on Windows, Linux and macOS</a:t>
            </a: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18325FA7-EEFC-4510-A226-9A462C34D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33" y="269106"/>
            <a:ext cx="2481525" cy="1914319"/>
          </a:xfrm>
          <a:prstGeom prst="rect">
            <a:avLst/>
          </a:prstGeom>
        </p:spPr>
      </p:pic>
      <p:pic>
        <p:nvPicPr>
          <p:cNvPr id="10" name="Картина 9">
            <a:extLst>
              <a:ext uri="{FF2B5EF4-FFF2-40B4-BE49-F238E27FC236}">
                <a16:creationId xmlns:a16="http://schemas.microsoft.com/office/drawing/2014/main" id="{5FBD70B2-E9EB-4838-A63E-21FB81E50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99" y="1929429"/>
            <a:ext cx="2346851" cy="1564567"/>
          </a:xfrm>
          <a:prstGeom prst="rect">
            <a:avLst/>
          </a:prstGeom>
        </p:spPr>
      </p:pic>
      <p:pic>
        <p:nvPicPr>
          <p:cNvPr id="12" name="Картина 11">
            <a:extLst>
              <a:ext uri="{FF2B5EF4-FFF2-40B4-BE49-F238E27FC236}">
                <a16:creationId xmlns:a16="http://schemas.microsoft.com/office/drawing/2014/main" id="{B067F3F0-86E8-46A7-ADA9-1EB3CF243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99" y="3493996"/>
            <a:ext cx="2346851" cy="1173425"/>
          </a:xfrm>
          <a:prstGeom prst="rect">
            <a:avLst/>
          </a:prstGeom>
        </p:spPr>
      </p:pic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E9045F71-A9D4-4A27-A7F9-B40E7885E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53" y="5027423"/>
            <a:ext cx="1204565" cy="1204565"/>
          </a:xfrm>
          <a:prstGeom prst="rect">
            <a:avLst/>
          </a:prstGeom>
        </p:spPr>
      </p:pic>
      <p:sp>
        <p:nvSpPr>
          <p:cNvPr id="15" name="Правоъгълник 14">
            <a:extLst>
              <a:ext uri="{FF2B5EF4-FFF2-40B4-BE49-F238E27FC236}">
                <a16:creationId xmlns:a16="http://schemas.microsoft.com/office/drawing/2014/main" id="{A430DF9F-AE97-40DE-BFFE-CF0A309BC3EF}"/>
              </a:ext>
            </a:extLst>
          </p:cNvPr>
          <p:cNvSpPr/>
          <p:nvPr/>
        </p:nvSpPr>
        <p:spPr>
          <a:xfrm>
            <a:off x="4348024" y="2408726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200" dirty="0"/>
              <a:t>Runs on AMD and Intel, </a:t>
            </a:r>
            <a:r>
              <a:rPr lang="en-US" sz="2200" b="1" dirty="0"/>
              <a:t>somewhat on NVIDIA</a:t>
            </a:r>
            <a:r>
              <a:rPr lang="en-US" sz="2200" dirty="0"/>
              <a:t>, </a:t>
            </a:r>
            <a:r>
              <a:rPr lang="en-US" sz="2200" b="1" dirty="0"/>
              <a:t>deprecated by Apple</a:t>
            </a:r>
            <a:r>
              <a:rPr lang="en-US" sz="2200" dirty="0"/>
              <a:t>, less flexible than CUDA</a:t>
            </a:r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D487453F-E3FB-4FB2-A687-824ED90BE6C7}"/>
              </a:ext>
            </a:extLst>
          </p:cNvPr>
          <p:cNvSpPr/>
          <p:nvPr/>
        </p:nvSpPr>
        <p:spPr>
          <a:xfrm>
            <a:off x="4348024" y="382852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200" b="1" dirty="0"/>
              <a:t>Not officially supported on Apple </a:t>
            </a:r>
            <a:r>
              <a:rPr lang="en-US" sz="2200" dirty="0"/>
              <a:t>operating systems, rather new</a:t>
            </a:r>
          </a:p>
        </p:txBody>
      </p:sp>
      <p:sp>
        <p:nvSpPr>
          <p:cNvPr id="17" name="Правоъгълник 16">
            <a:extLst>
              <a:ext uri="{FF2B5EF4-FFF2-40B4-BE49-F238E27FC236}">
                <a16:creationId xmlns:a16="http://schemas.microsoft.com/office/drawing/2014/main" id="{9242839C-75E3-429D-86C1-3C366EECF562}"/>
              </a:ext>
            </a:extLst>
          </p:cNvPr>
          <p:cNvSpPr/>
          <p:nvPr/>
        </p:nvSpPr>
        <p:spPr>
          <a:xfrm>
            <a:off x="4348024" y="520494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dirty="0"/>
              <a:t>Runs on Intel, NVIDIA, AMD, Apple GPUs, but </a:t>
            </a:r>
            <a:r>
              <a:rPr lang="en-US" sz="2400" b="1" dirty="0"/>
              <a:t>available only on Apple </a:t>
            </a:r>
            <a:r>
              <a:rPr lang="en-US" sz="2400" dirty="0"/>
              <a:t>operating systems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198788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9EF9E7-440B-C848-BDE0-F8F84711DDCF}"/>
              </a:ext>
            </a:extLst>
          </p:cNvPr>
          <p:cNvSpPr/>
          <p:nvPr/>
        </p:nvSpPr>
        <p:spPr>
          <a:xfrm>
            <a:off x="279400" y="2706898"/>
            <a:ext cx="52089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void 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foo(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float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* a, 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float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* res, </a:t>
            </a:r>
            <a:r>
              <a:rPr lang="en-US" sz="1600" dirty="0" err="1">
                <a:solidFill>
                  <a:srgbClr val="B21889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) </a:t>
            </a:r>
          </a:p>
          <a:p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C67C48"/>
                </a:solidFill>
                <a:latin typeface="Menlo" panose="020B0609030804020204" pitchFamily="49" charset="0"/>
              </a:rPr>
              <a:t>   #pragma </a:t>
            </a:r>
            <a:r>
              <a:rPr lang="en-US" sz="1600" dirty="0" err="1">
                <a:solidFill>
                  <a:srgbClr val="C67C48"/>
                </a:solidFill>
                <a:latin typeface="Menlo" panose="020B0609030804020204" pitchFamily="49" charset="0"/>
              </a:rPr>
              <a:t>omp</a:t>
            </a:r>
            <a:r>
              <a:rPr lang="en-US" sz="1600" dirty="0">
                <a:solidFill>
                  <a:srgbClr val="C67C48"/>
                </a:solidFill>
                <a:latin typeface="Menlo" panose="020B0609030804020204" pitchFamily="49" charset="0"/>
              </a:rPr>
              <a:t> parallel for</a:t>
            </a:r>
          </a:p>
          <a:p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   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for 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B21889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 = </a:t>
            </a:r>
            <a:r>
              <a:rPr lang="en-US" sz="1600" dirty="0">
                <a:solidFill>
                  <a:srgbClr val="786DC4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;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 &lt;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; ++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       res[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] =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sqrt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(a[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  <a:endParaRPr lang="en-US" sz="160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62E408-F156-F94F-BD66-1D4895AF0636}"/>
              </a:ext>
            </a:extLst>
          </p:cNvPr>
          <p:cNvSpPr/>
          <p:nvPr/>
        </p:nvSpPr>
        <p:spPr>
          <a:xfrm>
            <a:off x="5995559" y="2706899"/>
            <a:ext cx="85039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kernel 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void 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foo(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float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* a, 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float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* res, </a:t>
            </a:r>
            <a:r>
              <a:rPr lang="en-US" sz="1600" dirty="0" err="1">
                <a:solidFill>
                  <a:srgbClr val="B21889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) </a:t>
            </a:r>
          </a:p>
          <a:p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   </a:t>
            </a:r>
            <a:r>
              <a:rPr lang="en-US" sz="1600" dirty="0" err="1">
                <a:solidFill>
                  <a:srgbClr val="B21889"/>
                </a:solidFill>
                <a:latin typeface="Menlo" panose="020B0609030804020204" pitchFamily="49" charset="0"/>
              </a:rPr>
              <a:t>const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B21889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get_global_id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786DC4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   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if 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 &gt;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cnt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) </a:t>
            </a:r>
            <a:r>
              <a:rPr lang="en-US" sz="1600" dirty="0">
                <a:solidFill>
                  <a:srgbClr val="B21889"/>
                </a:solidFill>
                <a:latin typeface="Menlo" panose="020B0609030804020204" pitchFamily="49" charset="0"/>
              </a:rPr>
              <a:t>return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   r[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] = 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sqrt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(a[</a:t>
            </a:r>
            <a:r>
              <a:rPr lang="en-US" sz="1600" dirty="0" err="1">
                <a:solidFill>
                  <a:srgbClr val="FFFFFF"/>
                </a:solidFill>
                <a:latin typeface="Menlo" panose="020B0609030804020204" pitchFamily="49" charset="0"/>
              </a:rPr>
              <a:t>i</a:t>
            </a:r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]);</a:t>
            </a:r>
          </a:p>
          <a:p>
            <a:r>
              <a:rPr lang="en-US" sz="1600" dirty="0">
                <a:solidFill>
                  <a:srgbClr val="FFFFFF"/>
                </a:solidFill>
                <a:latin typeface="Menlo" panose="020B0609030804020204" pitchFamily="49" charset="0"/>
              </a:rPr>
              <a:t>}</a:t>
            </a:r>
            <a:endParaRPr lang="en-US" sz="160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26029C2A-BD6F-4F1D-9EAA-E1882769A5A4}"/>
              </a:ext>
            </a:extLst>
          </p:cNvPr>
          <p:cNvSpPr txBox="1">
            <a:spLocks/>
          </p:cNvSpPr>
          <p:nvPr/>
        </p:nvSpPr>
        <p:spPr>
          <a:xfrm>
            <a:off x="1896533" y="2244615"/>
            <a:ext cx="451351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CPU</a:t>
            </a:r>
            <a:endParaRPr lang="bg-BG" b="1" dirty="0">
              <a:solidFill>
                <a:srgbClr val="0DB5FF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D1C4CAC-3AC6-4E4A-92EC-2855D28199B3}"/>
              </a:ext>
            </a:extLst>
          </p:cNvPr>
          <p:cNvSpPr txBox="1">
            <a:spLocks/>
          </p:cNvSpPr>
          <p:nvPr/>
        </p:nvSpPr>
        <p:spPr>
          <a:xfrm>
            <a:off x="8205333" y="2244615"/>
            <a:ext cx="451351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GPU</a:t>
            </a:r>
            <a:endParaRPr lang="bg-BG" b="1" dirty="0">
              <a:solidFill>
                <a:srgbClr val="0DB5FF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95148B9-20A2-934D-A77E-7BEB76DB7556}"/>
              </a:ext>
            </a:extLst>
          </p:cNvPr>
          <p:cNvSpPr txBox="1">
            <a:spLocks/>
          </p:cNvSpPr>
          <p:nvPr/>
        </p:nvSpPr>
        <p:spPr>
          <a:xfrm>
            <a:off x="1397000" y="723063"/>
            <a:ext cx="966124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latin typeface="Roboto" pitchFamily="2" charset="0"/>
                <a:ea typeface="Roboto" pitchFamily="2" charset="0"/>
              </a:rPr>
              <a:t>PARALLEL PROGRAMMING IS EASY*</a:t>
            </a:r>
            <a:endParaRPr lang="bg-BG" sz="4400" b="1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95EB1E1-3FE6-1746-9C08-62F0C131E694}"/>
              </a:ext>
            </a:extLst>
          </p:cNvPr>
          <p:cNvSpPr txBox="1">
            <a:spLocks/>
          </p:cNvSpPr>
          <p:nvPr/>
        </p:nvSpPr>
        <p:spPr>
          <a:xfrm>
            <a:off x="5995559" y="6427113"/>
            <a:ext cx="6549743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*as long as you don’t need it to be fast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75488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C4E98B-520E-B44F-A812-11F9E4FE9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2" b="120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08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2ACA53-DA90-DD49-ACF9-0EE2F1BD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55" y="368311"/>
            <a:ext cx="3648974" cy="387798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REFERENCES</a:t>
            </a:r>
            <a:endParaRPr lang="bg-BG" dirty="0">
              <a:solidFill>
                <a:srgbClr val="0DB5FF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5AA9E3-ED8E-2A4E-B111-958BD55E6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955" y="1039314"/>
            <a:ext cx="5112996" cy="525215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+mn-lt"/>
              </a:rPr>
              <a:t>"Parallel Programing Concepts", Peter </a:t>
            </a:r>
            <a:r>
              <a:rPr lang="en-US" sz="1600" dirty="0" err="1">
                <a:latin typeface="+mn-lt"/>
              </a:rPr>
              <a:t>Troger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/>
              <a:t>HPI </a:t>
            </a:r>
            <a:endParaRPr lang="en-US" sz="1600" dirty="0">
              <a:latin typeface="+mn-lt"/>
            </a:endParaRPr>
          </a:p>
          <a:p>
            <a:r>
              <a:rPr lang="en-US" sz="1600" dirty="0" err="1">
                <a:latin typeface="+mn-lt"/>
              </a:rPr>
              <a:t>OpenCourseWare</a:t>
            </a:r>
            <a:r>
              <a:rPr lang="en-US" sz="1600" dirty="0">
                <a:latin typeface="+mn-lt"/>
              </a:rPr>
              <a:t> 6.172, </a:t>
            </a:r>
            <a:r>
              <a:rPr lang="en-US" sz="1600" dirty="0"/>
              <a:t>MIT </a:t>
            </a: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How to Write Fast Numerical Code, Markus </a:t>
            </a:r>
            <a:r>
              <a:rPr lang="en-US" sz="1600" dirty="0" err="1">
                <a:latin typeface="+mn-lt"/>
              </a:rPr>
              <a:t>Puschel</a:t>
            </a:r>
            <a:r>
              <a:rPr lang="en-US" sz="1600" dirty="0">
                <a:latin typeface="+mn-lt"/>
              </a:rPr>
              <a:t>, ETH Zurich</a:t>
            </a:r>
          </a:p>
          <a:p>
            <a:r>
              <a:rPr lang="en-US" sz="1600" dirty="0">
                <a:latin typeface="+mn-lt"/>
              </a:rPr>
              <a:t>Princeton, Computer Architecture, D. </a:t>
            </a:r>
            <a:r>
              <a:rPr lang="en-US" sz="1600" dirty="0" err="1">
                <a:latin typeface="+mn-lt"/>
              </a:rPr>
              <a:t>Wentzlaff</a:t>
            </a:r>
            <a:endParaRPr lang="en-US" sz="1600" dirty="0">
              <a:latin typeface="+mn-lt"/>
            </a:endParaRPr>
          </a:p>
          <a:p>
            <a:r>
              <a:rPr lang="en-US" sz="1600" dirty="0"/>
              <a:t>"Programming Massively Parallel Processors”, </a:t>
            </a:r>
            <a:r>
              <a:rPr lang="en-US" sz="1600" dirty="0">
                <a:latin typeface="+mn-lt"/>
              </a:rPr>
              <a:t>Stanford</a:t>
            </a:r>
          </a:p>
          <a:p>
            <a:r>
              <a:rPr lang="en-US" sz="1600" dirty="0">
                <a:latin typeface="+mn-lt"/>
              </a:rPr>
              <a:t>lighterra.com </a:t>
            </a:r>
          </a:p>
          <a:p>
            <a:r>
              <a:rPr lang="en-US" sz="1600" dirty="0">
                <a:latin typeface="+mn-lt"/>
              </a:rPr>
              <a:t>Andrew S. Tanenbaum (books)</a:t>
            </a:r>
          </a:p>
          <a:p>
            <a:r>
              <a:rPr lang="en-US" sz="1600" dirty="0">
                <a:latin typeface="+mn-lt"/>
              </a:rPr>
              <a:t>C++ Concurrency in action (book)</a:t>
            </a:r>
          </a:p>
          <a:p>
            <a:r>
              <a:rPr lang="en-US" sz="1600" dirty="0">
                <a:latin typeface="+mn-lt"/>
              </a:rPr>
              <a:t>The Art of Concurrency (book)</a:t>
            </a:r>
          </a:p>
          <a:p>
            <a:r>
              <a:rPr lang="en-US" sz="1600" dirty="0">
                <a:latin typeface="+mn-lt"/>
              </a:rPr>
              <a:t>High Performance Computing (Charles </a:t>
            </a:r>
            <a:r>
              <a:rPr lang="en-US" sz="1600" dirty="0" err="1">
                <a:latin typeface="+mn-lt"/>
              </a:rPr>
              <a:t>Sevarance</a:t>
            </a:r>
            <a:r>
              <a:rPr lang="en-US" sz="1600" dirty="0">
                <a:latin typeface="+mn-lt"/>
              </a:rPr>
              <a:t>, Kevin Dowd) (book)</a:t>
            </a:r>
          </a:p>
          <a:p>
            <a:r>
              <a:rPr lang="en-US" sz="1600" dirty="0">
                <a:latin typeface="+mn-lt"/>
              </a:rPr>
              <a:t>Programming massively parallel processors (book)</a:t>
            </a:r>
          </a:p>
          <a:p>
            <a:r>
              <a:rPr lang="en-US" sz="1600" dirty="0">
                <a:latin typeface="+mn-lt"/>
              </a:rPr>
              <a:t>OpenCL Programming Guide (book)</a:t>
            </a:r>
          </a:p>
          <a:p>
            <a:r>
              <a:rPr lang="en-US" sz="1600" dirty="0">
                <a:latin typeface="+mn-lt"/>
              </a:rPr>
              <a:t>Compilers: Principles, Techniques, and Tools (book)</a:t>
            </a:r>
          </a:p>
          <a:p>
            <a:endParaRPr lang="en-US" sz="1600" dirty="0"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8C02D7-F527-7C46-9982-ED0331A72413}"/>
              </a:ext>
            </a:extLst>
          </p:cNvPr>
          <p:cNvSpPr txBox="1">
            <a:spLocks/>
          </p:cNvSpPr>
          <p:nvPr/>
        </p:nvSpPr>
        <p:spPr>
          <a:xfrm>
            <a:off x="6223793" y="1039314"/>
            <a:ext cx="5112996" cy="52521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+mn-lt"/>
              </a:rPr>
              <a:t>What every programmer should know about memory (paper)</a:t>
            </a:r>
          </a:p>
          <a:p>
            <a:r>
              <a:rPr lang="en-US" sz="1600" dirty="0">
                <a:latin typeface="+mn-lt"/>
              </a:rPr>
              <a:t>Colin Scott, Interactive Latencies</a:t>
            </a:r>
          </a:p>
          <a:p>
            <a:r>
              <a:rPr lang="en-US" sz="1600" dirty="0" err="1">
                <a:latin typeface="+mn-lt"/>
              </a:rPr>
              <a:t>Pixabay</a:t>
            </a:r>
            <a:endParaRPr lang="en-US" sz="1600" dirty="0">
              <a:latin typeface="+mn-lt"/>
            </a:endParaRPr>
          </a:p>
          <a:p>
            <a:r>
              <a:rPr lang="en-US" sz="1600" dirty="0" err="1">
                <a:latin typeface="+mn-lt"/>
              </a:rPr>
              <a:t>Pexels</a:t>
            </a: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More references in the slides</a:t>
            </a:r>
            <a:br>
              <a:rPr lang="en-US" sz="1400" dirty="0">
                <a:latin typeface="+mn-lt"/>
              </a:rPr>
            </a:b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2275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155701" y="1300101"/>
            <a:ext cx="9880600" cy="498598"/>
          </a:xfrm>
        </p:spPr>
        <p:txBody>
          <a:bodyPr/>
          <a:lstStyle/>
          <a:p>
            <a:r>
              <a:rPr lang="en-US" dirty="0"/>
              <a:t>THANK YOU FOR YOUR TIME!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67AB0-4791-DE46-B940-359DCBC33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1" y="2825770"/>
            <a:ext cx="2971800" cy="10922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5EB0B1E-D9B0-6E46-BFD0-160B72D1F6DC}"/>
              </a:ext>
            </a:extLst>
          </p:cNvPr>
          <p:cNvSpPr txBox="1">
            <a:spLocks/>
          </p:cNvSpPr>
          <p:nvPr/>
        </p:nvSpPr>
        <p:spPr>
          <a:xfrm>
            <a:off x="806450" y="5135541"/>
            <a:ext cx="10579101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5FF"/>
              </a:buClr>
              <a:buSzTx/>
              <a:buFont typeface="Wingdings" panose="05000000000000000000" pitchFamily="2" charset="2"/>
              <a:buChar char="§"/>
              <a:tabLst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>
                <a:solidFill>
                  <a:schemeClr val="bg1">
                    <a:lumMod val="85000"/>
                  </a:schemeClr>
                </a:solidFill>
                <a:latin typeface="Roboto" pitchFamily="2" charset="0"/>
                <a:ea typeface="Roboto" pitchFamily="2" charset="0"/>
              </a:rPr>
              <a:t>Key takeaways:</a:t>
            </a:r>
          </a:p>
          <a:p>
            <a:pPr marL="0" indent="0" algn="ctr">
              <a:buNone/>
            </a:pPr>
            <a:br>
              <a:rPr lang="en-US" u="sng" dirty="0">
                <a:latin typeface="Roboto" pitchFamily="2" charset="0"/>
                <a:ea typeface="Roboto" pitchFamily="2" charset="0"/>
              </a:rPr>
            </a:br>
            <a:r>
              <a:rPr lang="en-US" dirty="0">
                <a:latin typeface="Roboto" pitchFamily="2" charset="0"/>
                <a:ea typeface="Roboto" pitchFamily="2" charset="0"/>
              </a:rPr>
              <a:t>Start with the </a:t>
            </a:r>
            <a:r>
              <a:rPr lang="en-US" b="1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Why</a:t>
            </a:r>
            <a:br>
              <a:rPr lang="en-US" dirty="0">
                <a:latin typeface="Roboto" pitchFamily="2" charset="0"/>
                <a:ea typeface="Roboto" pitchFamily="2" charset="0"/>
              </a:rPr>
            </a:br>
            <a:r>
              <a:rPr lang="en-US" b="1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Performance</a:t>
            </a:r>
            <a:r>
              <a:rPr lang="en-US" dirty="0">
                <a:latin typeface="Roboto" pitchFamily="2" charset="0"/>
                <a:ea typeface="Roboto" pitchFamily="2" charset="0"/>
              </a:rPr>
              <a:t> </a:t>
            </a:r>
            <a:r>
              <a:rPr lang="en-US" b="1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is</a:t>
            </a:r>
            <a:r>
              <a:rPr lang="en-US" dirty="0">
                <a:latin typeface="Roboto" pitchFamily="2" charset="0"/>
                <a:ea typeface="Roboto" pitchFamily="2" charset="0"/>
              </a:rPr>
              <a:t> more </a:t>
            </a:r>
            <a:r>
              <a:rPr lang="en-US" b="1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important</a:t>
            </a:r>
            <a:r>
              <a:rPr lang="en-US" dirty="0">
                <a:latin typeface="Roboto" pitchFamily="2" charset="0"/>
                <a:ea typeface="Roboto" pitchFamily="2" charset="0"/>
              </a:rPr>
              <a:t> than ever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DB5FF"/>
                </a:solidFill>
                <a:latin typeface="Roboto" pitchFamily="2" charset="0"/>
                <a:ea typeface="Roboto" pitchFamily="2" charset="0"/>
              </a:rPr>
              <a:t>Performance = Parallelism</a:t>
            </a:r>
            <a:endParaRPr lang="bg-BG" b="1" dirty="0">
              <a:solidFill>
                <a:srgbClr val="0DB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3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EE4D7-6B75-8B49-B24C-4F6F4A0BA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5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-Ray Showreel 2018">
            <a:hlinkClick r:id="" action="ppaction://media"/>
            <a:extLst>
              <a:ext uri="{FF2B5EF4-FFF2-40B4-BE49-F238E27FC236}">
                <a16:creationId xmlns:a16="http://schemas.microsoft.com/office/drawing/2014/main" id="{A9C1B917-8AFD-5346-BA4F-1B401D44F1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F0B6E-039B-4A52-BD96-5D0FC78A8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5173"/>
            <a:ext cx="10515600" cy="751488"/>
          </a:xfrm>
        </p:spPr>
        <p:txBody>
          <a:bodyPr>
            <a:noAutofit/>
          </a:bodyPr>
          <a:lstStyle/>
          <a:p>
            <a:r>
              <a:rPr lang="en-US" sz="2800" dirty="0"/>
              <a:t>Who is this talk for?</a:t>
            </a:r>
          </a:p>
          <a:p>
            <a:pPr lvl="1"/>
            <a:r>
              <a:rPr lang="en-US" sz="2800" dirty="0"/>
              <a:t>Talk is technical, without going too deep</a:t>
            </a:r>
          </a:p>
          <a:p>
            <a:pPr lvl="1"/>
            <a:r>
              <a:rPr lang="en-US" sz="2800" dirty="0"/>
              <a:t>Mostly for </a:t>
            </a:r>
            <a:r>
              <a:rPr lang="en-US" sz="2800" b="1" dirty="0">
                <a:solidFill>
                  <a:srgbClr val="0DB5FF"/>
                </a:solidFill>
              </a:rPr>
              <a:t>university and high school students </a:t>
            </a:r>
            <a:r>
              <a:rPr lang="en-US" sz="2800" dirty="0"/>
              <a:t>that have some interest in programming</a:t>
            </a:r>
          </a:p>
          <a:p>
            <a:pPr lvl="1"/>
            <a:r>
              <a:rPr lang="en-US" sz="2800" dirty="0"/>
              <a:t>I assume that you already are somewhat familiar with programming</a:t>
            </a:r>
          </a:p>
          <a:p>
            <a:pPr lvl="1"/>
            <a:r>
              <a:rPr lang="en-US" sz="2800" dirty="0" err="1"/>
              <a:t>Javascript</a:t>
            </a:r>
            <a:r>
              <a:rPr lang="en-US" sz="2800" dirty="0"/>
              <a:t>/Python/Go are cool</a:t>
            </a:r>
          </a:p>
          <a:p>
            <a:pPr lvl="2"/>
            <a:r>
              <a:rPr lang="en-US" sz="2500" dirty="0"/>
              <a:t>To make something </a:t>
            </a:r>
            <a:r>
              <a:rPr lang="en-US" sz="2500" b="1" dirty="0">
                <a:solidFill>
                  <a:srgbClr val="0DB5FF"/>
                </a:solidFill>
              </a:rPr>
              <a:t>really cool though</a:t>
            </a:r>
            <a:r>
              <a:rPr lang="en-US" sz="2500" dirty="0"/>
              <a:t>, you need as much performance as you can possibly get</a:t>
            </a:r>
            <a:endParaRPr lang="en-US" sz="2800" dirty="0"/>
          </a:p>
          <a:p>
            <a:pPr lvl="1"/>
            <a:endParaRPr lang="en-US" sz="2800" dirty="0"/>
          </a:p>
          <a:p>
            <a:r>
              <a:rPr lang="en-US" sz="2800" dirty="0"/>
              <a:t>Who is this talk </a:t>
            </a:r>
            <a:r>
              <a:rPr lang="en-US" sz="2800" b="1" dirty="0"/>
              <a:t>NOT</a:t>
            </a:r>
            <a:r>
              <a:rPr lang="en-US" sz="2800" dirty="0"/>
              <a:t> for?</a:t>
            </a:r>
          </a:p>
          <a:p>
            <a:pPr lvl="1"/>
            <a:r>
              <a:rPr lang="en-US" sz="2800" b="1" dirty="0">
                <a:solidFill>
                  <a:srgbClr val="0DB5FF"/>
                </a:solidFill>
              </a:rPr>
              <a:t>Not much </a:t>
            </a:r>
            <a:r>
              <a:rPr lang="en-US" sz="2800" b="1" dirty="0"/>
              <a:t>for experts, as there are no novel stuff</a:t>
            </a:r>
          </a:p>
          <a:p>
            <a:pPr lvl="1"/>
            <a:r>
              <a:rPr lang="en-US" sz="2800" b="1" dirty="0"/>
              <a:t>Just in case – this talk has nothing to do with V-Ray GPU </a:t>
            </a:r>
            <a:endParaRPr lang="en-US" sz="2800" dirty="0"/>
          </a:p>
          <a:p>
            <a:pPr lvl="1"/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A81E1F-9304-4470-BB3B-860115D23FC0}"/>
              </a:ext>
            </a:extLst>
          </p:cNvPr>
          <p:cNvGrpSpPr/>
          <p:nvPr/>
        </p:nvGrpSpPr>
        <p:grpSpPr>
          <a:xfrm>
            <a:off x="11068665" y="6573813"/>
            <a:ext cx="790111" cy="64216"/>
            <a:chOff x="981075" y="1176968"/>
            <a:chExt cx="1766391" cy="143563"/>
          </a:xfrm>
        </p:grpSpPr>
        <p:sp>
          <p:nvSpPr>
            <p:cNvPr id="8" name="Freeform 877">
              <a:extLst>
                <a:ext uri="{FF2B5EF4-FFF2-40B4-BE49-F238E27FC236}">
                  <a16:creationId xmlns:a16="http://schemas.microsoft.com/office/drawing/2014/main" id="{178487A9-006A-4B56-B02C-BE34D44E86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9" name="Freeform 878">
              <a:extLst>
                <a:ext uri="{FF2B5EF4-FFF2-40B4-BE49-F238E27FC236}">
                  <a16:creationId xmlns:a16="http://schemas.microsoft.com/office/drawing/2014/main" id="{9301DAFE-A2BA-44D3-BCE8-7AC2853B61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110238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42A2-D8CC-4BC7-BFA7-AC77D429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442"/>
            <a:ext cx="10515600" cy="498598"/>
          </a:xfrm>
        </p:spPr>
        <p:txBody>
          <a:bodyPr/>
          <a:lstStyle/>
          <a:p>
            <a:r>
              <a:rPr lang="en-US" sz="3600" b="1" dirty="0"/>
              <a:t>START WITH THE WHY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endParaRPr lang="bg-BG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1B4A16-FC4A-44CF-A2BE-CA620A614C5D}"/>
              </a:ext>
            </a:extLst>
          </p:cNvPr>
          <p:cNvGrpSpPr/>
          <p:nvPr/>
        </p:nvGrpSpPr>
        <p:grpSpPr>
          <a:xfrm>
            <a:off x="11068665" y="6573813"/>
            <a:ext cx="790111" cy="64216"/>
            <a:chOff x="981075" y="1176968"/>
            <a:chExt cx="1766391" cy="143563"/>
          </a:xfrm>
        </p:grpSpPr>
        <p:sp>
          <p:nvSpPr>
            <p:cNvPr id="8" name="Freeform 877">
              <a:extLst>
                <a:ext uri="{FF2B5EF4-FFF2-40B4-BE49-F238E27FC236}">
                  <a16:creationId xmlns:a16="http://schemas.microsoft.com/office/drawing/2014/main" id="{5E7A20BD-0C48-4F58-9703-B9D1203BD7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9" name="Freeform 878">
              <a:extLst>
                <a:ext uri="{FF2B5EF4-FFF2-40B4-BE49-F238E27FC236}">
                  <a16:creationId xmlns:a16="http://schemas.microsoft.com/office/drawing/2014/main" id="{C495C2B0-8472-494F-9B48-A074BBC205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06C63F-3D58-CF4E-97BF-A343D6AA8E89}"/>
              </a:ext>
            </a:extLst>
          </p:cNvPr>
          <p:cNvSpPr txBox="1">
            <a:spLocks/>
          </p:cNvSpPr>
          <p:nvPr/>
        </p:nvSpPr>
        <p:spPr>
          <a:xfrm>
            <a:off x="287020" y="959799"/>
            <a:ext cx="5934075" cy="751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pPr lvl="1"/>
            <a:r>
              <a:rPr lang="en-US" sz="3200" dirty="0"/>
              <a:t>Never blindly follow the rules</a:t>
            </a:r>
          </a:p>
          <a:p>
            <a:pPr lvl="2"/>
            <a:r>
              <a:rPr lang="en-US" sz="2800" dirty="0"/>
              <a:t>The rules are the status quo</a:t>
            </a:r>
          </a:p>
          <a:p>
            <a:pPr lvl="1"/>
            <a:r>
              <a:rPr lang="en-US" sz="3200" dirty="0"/>
              <a:t>Have an intuition and understanding for what you are doing</a:t>
            </a:r>
          </a:p>
          <a:p>
            <a:pPr lvl="2"/>
            <a:r>
              <a:rPr lang="en-US" sz="2800" dirty="0"/>
              <a:t>This is way more important</a:t>
            </a:r>
          </a:p>
          <a:p>
            <a:pPr lvl="1"/>
            <a:r>
              <a:rPr lang="en-US" sz="3200" dirty="0"/>
              <a:t>Know why you have to do something, not how to do it</a:t>
            </a:r>
          </a:p>
          <a:p>
            <a:pPr lvl="2"/>
            <a:r>
              <a:rPr lang="en-US" sz="2800" dirty="0"/>
              <a:t>Everybody can memorize which button to click when</a:t>
            </a:r>
          </a:p>
          <a:p>
            <a:pPr lvl="1"/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81181-4660-414A-B1B5-8A6AF08DDB14}"/>
              </a:ext>
            </a:extLst>
          </p:cNvPr>
          <p:cNvSpPr txBox="1"/>
          <p:nvPr/>
        </p:nvSpPr>
        <p:spPr>
          <a:xfrm>
            <a:off x="114300" y="6435313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*SIMON SINEK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E04AB67-5451-0C4E-A134-56501333A84E}"/>
              </a:ext>
            </a:extLst>
          </p:cNvPr>
          <p:cNvSpPr/>
          <p:nvPr/>
        </p:nvSpPr>
        <p:spPr>
          <a:xfrm>
            <a:off x="7029450" y="1288415"/>
            <a:ext cx="4430178" cy="4430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B1564E-626B-4745-AF0E-EBB810B7534B}"/>
              </a:ext>
            </a:extLst>
          </p:cNvPr>
          <p:cNvSpPr/>
          <p:nvPr/>
        </p:nvSpPr>
        <p:spPr>
          <a:xfrm>
            <a:off x="7837805" y="2096770"/>
            <a:ext cx="2813468" cy="2813468"/>
          </a:xfrm>
          <a:prstGeom prst="ellipse">
            <a:avLst/>
          </a:prstGeom>
          <a:solidFill>
            <a:srgbClr val="10A4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523DE4-7F6E-CC48-848E-9D7AC5EEB261}"/>
              </a:ext>
            </a:extLst>
          </p:cNvPr>
          <p:cNvSpPr/>
          <p:nvPr/>
        </p:nvSpPr>
        <p:spPr>
          <a:xfrm>
            <a:off x="8512809" y="2786062"/>
            <a:ext cx="1477110" cy="1477110"/>
          </a:xfrm>
          <a:prstGeom prst="ellipse">
            <a:avLst/>
          </a:prstGeom>
          <a:solidFill>
            <a:srgbClr val="0595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5B65D-4DD5-EC42-A4BE-8145997F8966}"/>
              </a:ext>
            </a:extLst>
          </p:cNvPr>
          <p:cNvSpPr txBox="1"/>
          <p:nvPr/>
        </p:nvSpPr>
        <p:spPr>
          <a:xfrm>
            <a:off x="8573930" y="3301296"/>
            <a:ext cx="134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8E1B2A-ACD0-1A4D-9EAD-7B69CA181CCE}"/>
              </a:ext>
            </a:extLst>
          </p:cNvPr>
          <p:cNvSpPr txBox="1"/>
          <p:nvPr/>
        </p:nvSpPr>
        <p:spPr>
          <a:xfrm>
            <a:off x="8617476" y="4248102"/>
            <a:ext cx="134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HOW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EB749-82C6-8B40-9252-0F7CFD3B3D39}"/>
              </a:ext>
            </a:extLst>
          </p:cNvPr>
          <p:cNvSpPr txBox="1"/>
          <p:nvPr/>
        </p:nvSpPr>
        <p:spPr>
          <a:xfrm>
            <a:off x="8465076" y="5031159"/>
            <a:ext cx="166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4261690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21B4A16-FC4A-44CF-A2BE-CA620A614C5D}"/>
              </a:ext>
            </a:extLst>
          </p:cNvPr>
          <p:cNvGrpSpPr/>
          <p:nvPr/>
        </p:nvGrpSpPr>
        <p:grpSpPr>
          <a:xfrm>
            <a:off x="11068665" y="6573813"/>
            <a:ext cx="790111" cy="64216"/>
            <a:chOff x="981075" y="1176968"/>
            <a:chExt cx="1766391" cy="143563"/>
          </a:xfrm>
        </p:grpSpPr>
        <p:sp>
          <p:nvSpPr>
            <p:cNvPr id="8" name="Freeform 877">
              <a:extLst>
                <a:ext uri="{FF2B5EF4-FFF2-40B4-BE49-F238E27FC236}">
                  <a16:creationId xmlns:a16="http://schemas.microsoft.com/office/drawing/2014/main" id="{5E7A20BD-0C48-4F58-9703-B9D1203BD7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122" y="1176968"/>
              <a:ext cx="892344" cy="143563"/>
            </a:xfrm>
            <a:custGeom>
              <a:avLst/>
              <a:gdLst>
                <a:gd name="T0" fmla="*/ 556 w 607"/>
                <a:gd name="T1" fmla="*/ 1 h 98"/>
                <a:gd name="T2" fmla="*/ 465 w 607"/>
                <a:gd name="T3" fmla="*/ 55 h 98"/>
                <a:gd name="T4" fmla="*/ 453 w 607"/>
                <a:gd name="T5" fmla="*/ 72 h 98"/>
                <a:gd name="T6" fmla="*/ 399 w 607"/>
                <a:gd name="T7" fmla="*/ 64 h 98"/>
                <a:gd name="T8" fmla="*/ 370 w 607"/>
                <a:gd name="T9" fmla="*/ 1 h 98"/>
                <a:gd name="T10" fmla="*/ 305 w 607"/>
                <a:gd name="T11" fmla="*/ 0 h 98"/>
                <a:gd name="T12" fmla="*/ 242 w 607"/>
                <a:gd name="T13" fmla="*/ 10 h 98"/>
                <a:gd name="T14" fmla="*/ 126 w 607"/>
                <a:gd name="T15" fmla="*/ 1 h 98"/>
                <a:gd name="T16" fmla="*/ 97 w 607"/>
                <a:gd name="T17" fmla="*/ 1 h 98"/>
                <a:gd name="T18" fmla="*/ 9 w 607"/>
                <a:gd name="T19" fmla="*/ 7 h 98"/>
                <a:gd name="T20" fmla="*/ 3 w 607"/>
                <a:gd name="T21" fmla="*/ 16 h 98"/>
                <a:gd name="T22" fmla="*/ 1 w 607"/>
                <a:gd name="T23" fmla="*/ 73 h 98"/>
                <a:gd name="T24" fmla="*/ 10 w 607"/>
                <a:gd name="T25" fmla="*/ 71 h 98"/>
                <a:gd name="T26" fmla="*/ 27 w 607"/>
                <a:gd name="T27" fmla="*/ 96 h 98"/>
                <a:gd name="T28" fmla="*/ 121 w 607"/>
                <a:gd name="T29" fmla="*/ 89 h 98"/>
                <a:gd name="T30" fmla="*/ 155 w 607"/>
                <a:gd name="T31" fmla="*/ 96 h 98"/>
                <a:gd name="T32" fmla="*/ 209 w 607"/>
                <a:gd name="T33" fmla="*/ 72 h 98"/>
                <a:gd name="T34" fmla="*/ 216 w 607"/>
                <a:gd name="T35" fmla="*/ 91 h 98"/>
                <a:gd name="T36" fmla="*/ 247 w 607"/>
                <a:gd name="T37" fmla="*/ 77 h 98"/>
                <a:gd name="T38" fmla="*/ 349 w 607"/>
                <a:gd name="T39" fmla="*/ 96 h 98"/>
                <a:gd name="T40" fmla="*/ 388 w 607"/>
                <a:gd name="T41" fmla="*/ 95 h 98"/>
                <a:gd name="T42" fmla="*/ 466 w 607"/>
                <a:gd name="T43" fmla="*/ 97 h 98"/>
                <a:gd name="T44" fmla="*/ 492 w 607"/>
                <a:gd name="T45" fmla="*/ 96 h 98"/>
                <a:gd name="T46" fmla="*/ 557 w 607"/>
                <a:gd name="T47" fmla="*/ 73 h 98"/>
                <a:gd name="T48" fmla="*/ 603 w 607"/>
                <a:gd name="T49" fmla="*/ 61 h 98"/>
                <a:gd name="T50" fmla="*/ 125 w 607"/>
                <a:gd name="T51" fmla="*/ 42 h 98"/>
                <a:gd name="T52" fmla="*/ 100 w 607"/>
                <a:gd name="T53" fmla="*/ 61 h 98"/>
                <a:gd name="T54" fmla="*/ 96 w 607"/>
                <a:gd name="T55" fmla="*/ 73 h 98"/>
                <a:gd name="T56" fmla="*/ 40 w 607"/>
                <a:gd name="T57" fmla="*/ 74 h 98"/>
                <a:gd name="T58" fmla="*/ 30 w 607"/>
                <a:gd name="T59" fmla="*/ 48 h 98"/>
                <a:gd name="T60" fmla="*/ 43 w 607"/>
                <a:gd name="T61" fmla="*/ 24 h 98"/>
                <a:gd name="T62" fmla="*/ 97 w 607"/>
                <a:gd name="T63" fmla="*/ 26 h 98"/>
                <a:gd name="T64" fmla="*/ 125 w 607"/>
                <a:gd name="T65" fmla="*/ 34 h 98"/>
                <a:gd name="T66" fmla="*/ 213 w 607"/>
                <a:gd name="T67" fmla="*/ 47 h 98"/>
                <a:gd name="T68" fmla="*/ 155 w 607"/>
                <a:gd name="T69" fmla="*/ 48 h 98"/>
                <a:gd name="T70" fmla="*/ 209 w 607"/>
                <a:gd name="T71" fmla="*/ 25 h 98"/>
                <a:gd name="T72" fmla="*/ 217 w 607"/>
                <a:gd name="T73" fmla="*/ 36 h 98"/>
                <a:gd name="T74" fmla="*/ 229 w 607"/>
                <a:gd name="T75" fmla="*/ 59 h 98"/>
                <a:gd name="T76" fmla="*/ 245 w 607"/>
                <a:gd name="T77" fmla="*/ 68 h 98"/>
                <a:gd name="T78" fmla="*/ 330 w 607"/>
                <a:gd name="T79" fmla="*/ 72 h 98"/>
                <a:gd name="T80" fmla="*/ 269 w 607"/>
                <a:gd name="T81" fmla="*/ 64 h 98"/>
                <a:gd name="T82" fmla="*/ 277 w 607"/>
                <a:gd name="T83" fmla="*/ 26 h 98"/>
                <a:gd name="T84" fmla="*/ 339 w 607"/>
                <a:gd name="T85" fmla="*/ 29 h 98"/>
                <a:gd name="T86" fmla="*/ 342 w 607"/>
                <a:gd name="T87" fmla="*/ 64 h 98"/>
                <a:gd name="T88" fmla="*/ 569 w 607"/>
                <a:gd name="T89" fmla="*/ 49 h 98"/>
                <a:gd name="T90" fmla="*/ 519 w 607"/>
                <a:gd name="T91" fmla="*/ 25 h 98"/>
                <a:gd name="T92" fmla="*/ 576 w 607"/>
                <a:gd name="T93" fmla="*/ 2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7" h="98">
                  <a:moveTo>
                    <a:pt x="602" y="11"/>
                  </a:moveTo>
                  <a:cubicBezTo>
                    <a:pt x="598" y="6"/>
                    <a:pt x="592" y="3"/>
                    <a:pt x="582" y="2"/>
                  </a:cubicBezTo>
                  <a:cubicBezTo>
                    <a:pt x="578" y="1"/>
                    <a:pt x="570" y="1"/>
                    <a:pt x="556" y="1"/>
                  </a:cubicBezTo>
                  <a:cubicBezTo>
                    <a:pt x="465" y="1"/>
                    <a:pt x="465" y="1"/>
                    <a:pt x="465" y="1"/>
                  </a:cubicBezTo>
                  <a:cubicBezTo>
                    <a:pt x="465" y="45"/>
                    <a:pt x="465" y="45"/>
                    <a:pt x="465" y="45"/>
                  </a:cubicBezTo>
                  <a:cubicBezTo>
                    <a:pt x="465" y="47"/>
                    <a:pt x="465" y="51"/>
                    <a:pt x="465" y="55"/>
                  </a:cubicBezTo>
                  <a:cubicBezTo>
                    <a:pt x="464" y="60"/>
                    <a:pt x="464" y="62"/>
                    <a:pt x="464" y="64"/>
                  </a:cubicBezTo>
                  <a:cubicBezTo>
                    <a:pt x="463" y="66"/>
                    <a:pt x="462" y="67"/>
                    <a:pt x="461" y="69"/>
                  </a:cubicBezTo>
                  <a:cubicBezTo>
                    <a:pt x="460" y="70"/>
                    <a:pt x="457" y="71"/>
                    <a:pt x="453" y="72"/>
                  </a:cubicBezTo>
                  <a:cubicBezTo>
                    <a:pt x="449" y="73"/>
                    <a:pt x="442" y="73"/>
                    <a:pt x="431" y="73"/>
                  </a:cubicBezTo>
                  <a:cubicBezTo>
                    <a:pt x="419" y="73"/>
                    <a:pt x="410" y="72"/>
                    <a:pt x="406" y="71"/>
                  </a:cubicBezTo>
                  <a:cubicBezTo>
                    <a:pt x="402" y="70"/>
                    <a:pt x="399" y="68"/>
                    <a:pt x="399" y="64"/>
                  </a:cubicBezTo>
                  <a:cubicBezTo>
                    <a:pt x="398" y="61"/>
                    <a:pt x="398" y="55"/>
                    <a:pt x="398" y="45"/>
                  </a:cubicBezTo>
                  <a:cubicBezTo>
                    <a:pt x="398" y="1"/>
                    <a:pt x="398" y="1"/>
                    <a:pt x="398" y="1"/>
                  </a:cubicBezTo>
                  <a:cubicBezTo>
                    <a:pt x="370" y="1"/>
                    <a:pt x="370" y="1"/>
                    <a:pt x="370" y="1"/>
                  </a:cubicBezTo>
                  <a:cubicBezTo>
                    <a:pt x="371" y="4"/>
                    <a:pt x="374" y="16"/>
                    <a:pt x="373" y="31"/>
                  </a:cubicBezTo>
                  <a:cubicBezTo>
                    <a:pt x="373" y="23"/>
                    <a:pt x="367" y="4"/>
                    <a:pt x="349" y="1"/>
                  </a:cubicBezTo>
                  <a:cubicBezTo>
                    <a:pt x="341" y="0"/>
                    <a:pt x="327" y="0"/>
                    <a:pt x="305" y="0"/>
                  </a:cubicBezTo>
                  <a:cubicBezTo>
                    <a:pt x="284" y="0"/>
                    <a:pt x="251" y="4"/>
                    <a:pt x="248" y="7"/>
                  </a:cubicBezTo>
                  <a:cubicBezTo>
                    <a:pt x="249" y="12"/>
                    <a:pt x="249" y="20"/>
                    <a:pt x="249" y="30"/>
                  </a:cubicBezTo>
                  <a:cubicBezTo>
                    <a:pt x="249" y="23"/>
                    <a:pt x="247" y="16"/>
                    <a:pt x="242" y="10"/>
                  </a:cubicBezTo>
                  <a:cubicBezTo>
                    <a:pt x="237" y="4"/>
                    <a:pt x="229" y="2"/>
                    <a:pt x="224" y="2"/>
                  </a:cubicBezTo>
                  <a:cubicBezTo>
                    <a:pt x="220" y="2"/>
                    <a:pt x="214" y="1"/>
                    <a:pt x="197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8" y="5"/>
                    <a:pt x="130" y="14"/>
                    <a:pt x="129" y="27"/>
                  </a:cubicBezTo>
                  <a:cubicBezTo>
                    <a:pt x="129" y="19"/>
                    <a:pt x="125" y="11"/>
                    <a:pt x="118" y="7"/>
                  </a:cubicBezTo>
                  <a:cubicBezTo>
                    <a:pt x="112" y="2"/>
                    <a:pt x="104" y="1"/>
                    <a:pt x="97" y="1"/>
                  </a:cubicBezTo>
                  <a:cubicBezTo>
                    <a:pt x="89" y="0"/>
                    <a:pt x="80" y="0"/>
                    <a:pt x="67" y="0"/>
                  </a:cubicBezTo>
                  <a:cubicBezTo>
                    <a:pt x="47" y="0"/>
                    <a:pt x="31" y="0"/>
                    <a:pt x="21" y="2"/>
                  </a:cubicBezTo>
                  <a:cubicBezTo>
                    <a:pt x="16" y="3"/>
                    <a:pt x="12" y="5"/>
                    <a:pt x="9" y="7"/>
                  </a:cubicBezTo>
                  <a:cubicBezTo>
                    <a:pt x="10" y="13"/>
                    <a:pt x="11" y="20"/>
                    <a:pt x="9" y="29"/>
                  </a:cubicBezTo>
                  <a:cubicBezTo>
                    <a:pt x="9" y="22"/>
                    <a:pt x="7" y="16"/>
                    <a:pt x="5" y="12"/>
                  </a:cubicBezTo>
                  <a:cubicBezTo>
                    <a:pt x="5" y="13"/>
                    <a:pt x="4" y="14"/>
                    <a:pt x="3" y="16"/>
                  </a:cubicBezTo>
                  <a:cubicBezTo>
                    <a:pt x="2" y="19"/>
                    <a:pt x="1" y="23"/>
                    <a:pt x="1" y="27"/>
                  </a:cubicBezTo>
                  <a:cubicBezTo>
                    <a:pt x="0" y="32"/>
                    <a:pt x="0" y="38"/>
                    <a:pt x="0" y="47"/>
                  </a:cubicBezTo>
                  <a:cubicBezTo>
                    <a:pt x="0" y="60"/>
                    <a:pt x="0" y="69"/>
                    <a:pt x="1" y="73"/>
                  </a:cubicBezTo>
                  <a:cubicBezTo>
                    <a:pt x="1" y="78"/>
                    <a:pt x="2" y="81"/>
                    <a:pt x="4" y="84"/>
                  </a:cubicBezTo>
                  <a:cubicBezTo>
                    <a:pt x="4" y="85"/>
                    <a:pt x="5" y="86"/>
                    <a:pt x="6" y="87"/>
                  </a:cubicBezTo>
                  <a:cubicBezTo>
                    <a:pt x="7" y="85"/>
                    <a:pt x="9" y="80"/>
                    <a:pt x="10" y="71"/>
                  </a:cubicBezTo>
                  <a:cubicBezTo>
                    <a:pt x="11" y="80"/>
                    <a:pt x="10" y="86"/>
                    <a:pt x="9" y="90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14" y="94"/>
                    <a:pt x="20" y="96"/>
                    <a:pt x="27" y="96"/>
                  </a:cubicBezTo>
                  <a:cubicBezTo>
                    <a:pt x="34" y="97"/>
                    <a:pt x="46" y="98"/>
                    <a:pt x="62" y="98"/>
                  </a:cubicBezTo>
                  <a:cubicBezTo>
                    <a:pt x="76" y="98"/>
                    <a:pt x="85" y="98"/>
                    <a:pt x="92" y="97"/>
                  </a:cubicBezTo>
                  <a:cubicBezTo>
                    <a:pt x="108" y="97"/>
                    <a:pt x="116" y="93"/>
                    <a:pt x="121" y="89"/>
                  </a:cubicBezTo>
                  <a:cubicBezTo>
                    <a:pt x="127" y="83"/>
                    <a:pt x="130" y="74"/>
                    <a:pt x="131" y="69"/>
                  </a:cubicBezTo>
                  <a:cubicBezTo>
                    <a:pt x="131" y="84"/>
                    <a:pt x="126" y="94"/>
                    <a:pt x="125" y="96"/>
                  </a:cubicBezTo>
                  <a:cubicBezTo>
                    <a:pt x="155" y="96"/>
                    <a:pt x="155" y="96"/>
                    <a:pt x="155" y="96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97" y="72"/>
                    <a:pt x="197" y="72"/>
                    <a:pt x="197" y="72"/>
                  </a:cubicBezTo>
                  <a:cubicBezTo>
                    <a:pt x="203" y="72"/>
                    <a:pt x="207" y="72"/>
                    <a:pt x="209" y="72"/>
                  </a:cubicBezTo>
                  <a:cubicBezTo>
                    <a:pt x="211" y="73"/>
                    <a:pt x="212" y="73"/>
                    <a:pt x="214" y="75"/>
                  </a:cubicBezTo>
                  <a:cubicBezTo>
                    <a:pt x="215" y="76"/>
                    <a:pt x="215" y="78"/>
                    <a:pt x="216" y="80"/>
                  </a:cubicBezTo>
                  <a:cubicBezTo>
                    <a:pt x="216" y="82"/>
                    <a:pt x="216" y="86"/>
                    <a:pt x="216" y="91"/>
                  </a:cubicBezTo>
                  <a:cubicBezTo>
                    <a:pt x="216" y="96"/>
                    <a:pt x="216" y="96"/>
                    <a:pt x="216" y="96"/>
                  </a:cubicBezTo>
                  <a:cubicBezTo>
                    <a:pt x="249" y="96"/>
                    <a:pt x="249" y="96"/>
                    <a:pt x="249" y="96"/>
                  </a:cubicBezTo>
                  <a:cubicBezTo>
                    <a:pt x="248" y="92"/>
                    <a:pt x="246" y="86"/>
                    <a:pt x="247" y="77"/>
                  </a:cubicBezTo>
                  <a:cubicBezTo>
                    <a:pt x="247" y="85"/>
                    <a:pt x="254" y="95"/>
                    <a:pt x="266" y="97"/>
                  </a:cubicBezTo>
                  <a:cubicBezTo>
                    <a:pt x="274" y="98"/>
                    <a:pt x="287" y="98"/>
                    <a:pt x="306" y="98"/>
                  </a:cubicBezTo>
                  <a:cubicBezTo>
                    <a:pt x="327" y="98"/>
                    <a:pt x="341" y="98"/>
                    <a:pt x="349" y="96"/>
                  </a:cubicBezTo>
                  <a:cubicBezTo>
                    <a:pt x="371" y="91"/>
                    <a:pt x="373" y="70"/>
                    <a:pt x="373" y="64"/>
                  </a:cubicBezTo>
                  <a:cubicBezTo>
                    <a:pt x="375" y="73"/>
                    <a:pt x="374" y="80"/>
                    <a:pt x="373" y="85"/>
                  </a:cubicBezTo>
                  <a:cubicBezTo>
                    <a:pt x="376" y="90"/>
                    <a:pt x="381" y="93"/>
                    <a:pt x="388" y="95"/>
                  </a:cubicBezTo>
                  <a:cubicBezTo>
                    <a:pt x="393" y="96"/>
                    <a:pt x="398" y="97"/>
                    <a:pt x="405" y="97"/>
                  </a:cubicBezTo>
                  <a:cubicBezTo>
                    <a:pt x="411" y="98"/>
                    <a:pt x="420" y="98"/>
                    <a:pt x="432" y="98"/>
                  </a:cubicBezTo>
                  <a:cubicBezTo>
                    <a:pt x="447" y="98"/>
                    <a:pt x="459" y="97"/>
                    <a:pt x="466" y="97"/>
                  </a:cubicBezTo>
                  <a:cubicBezTo>
                    <a:pt x="473" y="96"/>
                    <a:pt x="477" y="94"/>
                    <a:pt x="481" y="92"/>
                  </a:cubicBezTo>
                  <a:cubicBezTo>
                    <a:pt x="488" y="88"/>
                    <a:pt x="494" y="77"/>
                    <a:pt x="495" y="66"/>
                  </a:cubicBezTo>
                  <a:cubicBezTo>
                    <a:pt x="497" y="78"/>
                    <a:pt x="494" y="90"/>
                    <a:pt x="492" y="96"/>
                  </a:cubicBezTo>
                  <a:cubicBezTo>
                    <a:pt x="519" y="96"/>
                    <a:pt x="519" y="96"/>
                    <a:pt x="519" y="96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68" y="73"/>
                    <a:pt x="576" y="73"/>
                    <a:pt x="580" y="72"/>
                  </a:cubicBezTo>
                  <a:cubicBezTo>
                    <a:pt x="586" y="72"/>
                    <a:pt x="591" y="70"/>
                    <a:pt x="595" y="69"/>
                  </a:cubicBezTo>
                  <a:cubicBezTo>
                    <a:pt x="598" y="67"/>
                    <a:pt x="601" y="65"/>
                    <a:pt x="603" y="61"/>
                  </a:cubicBezTo>
                  <a:cubicBezTo>
                    <a:pt x="605" y="57"/>
                    <a:pt x="607" y="48"/>
                    <a:pt x="607" y="37"/>
                  </a:cubicBezTo>
                  <a:cubicBezTo>
                    <a:pt x="607" y="24"/>
                    <a:pt x="605" y="16"/>
                    <a:pt x="602" y="11"/>
                  </a:cubicBezTo>
                  <a:moveTo>
                    <a:pt x="125" y="42"/>
                  </a:moveTo>
                  <a:cubicBezTo>
                    <a:pt x="61" y="42"/>
                    <a:pt x="61" y="42"/>
                    <a:pt x="61" y="42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3"/>
                    <a:pt x="100" y="64"/>
                    <a:pt x="100" y="64"/>
                  </a:cubicBezTo>
                  <a:cubicBezTo>
                    <a:pt x="100" y="67"/>
                    <a:pt x="100" y="69"/>
                    <a:pt x="99" y="70"/>
                  </a:cubicBezTo>
                  <a:cubicBezTo>
                    <a:pt x="99" y="72"/>
                    <a:pt x="98" y="73"/>
                    <a:pt x="96" y="73"/>
                  </a:cubicBezTo>
                  <a:cubicBezTo>
                    <a:pt x="95" y="74"/>
                    <a:pt x="92" y="74"/>
                    <a:pt x="89" y="74"/>
                  </a:cubicBezTo>
                  <a:cubicBezTo>
                    <a:pt x="86" y="75"/>
                    <a:pt x="78" y="75"/>
                    <a:pt x="65" y="75"/>
                  </a:cubicBezTo>
                  <a:cubicBezTo>
                    <a:pt x="51" y="75"/>
                    <a:pt x="43" y="74"/>
                    <a:pt x="40" y="74"/>
                  </a:cubicBezTo>
                  <a:cubicBezTo>
                    <a:pt x="38" y="74"/>
                    <a:pt x="35" y="73"/>
                    <a:pt x="34" y="72"/>
                  </a:cubicBezTo>
                  <a:cubicBezTo>
                    <a:pt x="32" y="71"/>
                    <a:pt x="31" y="68"/>
                    <a:pt x="30" y="65"/>
                  </a:cubicBezTo>
                  <a:cubicBezTo>
                    <a:pt x="30" y="62"/>
                    <a:pt x="30" y="56"/>
                    <a:pt x="30" y="48"/>
                  </a:cubicBezTo>
                  <a:cubicBezTo>
                    <a:pt x="30" y="41"/>
                    <a:pt x="30" y="36"/>
                    <a:pt x="30" y="33"/>
                  </a:cubicBezTo>
                  <a:cubicBezTo>
                    <a:pt x="31" y="30"/>
                    <a:pt x="32" y="28"/>
                    <a:pt x="34" y="27"/>
                  </a:cubicBezTo>
                  <a:cubicBezTo>
                    <a:pt x="35" y="25"/>
                    <a:pt x="38" y="25"/>
                    <a:pt x="43" y="24"/>
                  </a:cubicBezTo>
                  <a:cubicBezTo>
                    <a:pt x="47" y="24"/>
                    <a:pt x="55" y="23"/>
                    <a:pt x="65" y="23"/>
                  </a:cubicBezTo>
                  <a:cubicBezTo>
                    <a:pt x="74" y="23"/>
                    <a:pt x="82" y="24"/>
                    <a:pt x="87" y="24"/>
                  </a:cubicBezTo>
                  <a:cubicBezTo>
                    <a:pt x="92" y="24"/>
                    <a:pt x="95" y="25"/>
                    <a:pt x="97" y="26"/>
                  </a:cubicBezTo>
                  <a:cubicBezTo>
                    <a:pt x="98" y="27"/>
                    <a:pt x="99" y="27"/>
                    <a:pt x="99" y="28"/>
                  </a:cubicBezTo>
                  <a:cubicBezTo>
                    <a:pt x="99" y="29"/>
                    <a:pt x="99" y="31"/>
                    <a:pt x="99" y="34"/>
                  </a:cubicBezTo>
                  <a:cubicBezTo>
                    <a:pt x="125" y="34"/>
                    <a:pt x="125" y="34"/>
                    <a:pt x="125" y="34"/>
                  </a:cubicBezTo>
                  <a:lnTo>
                    <a:pt x="125" y="42"/>
                  </a:lnTo>
                  <a:close/>
                  <a:moveTo>
                    <a:pt x="216" y="43"/>
                  </a:moveTo>
                  <a:cubicBezTo>
                    <a:pt x="216" y="45"/>
                    <a:pt x="215" y="46"/>
                    <a:pt x="213" y="47"/>
                  </a:cubicBezTo>
                  <a:cubicBezTo>
                    <a:pt x="212" y="47"/>
                    <a:pt x="211" y="48"/>
                    <a:pt x="210" y="48"/>
                  </a:cubicBezTo>
                  <a:cubicBezTo>
                    <a:pt x="208" y="48"/>
                    <a:pt x="204" y="48"/>
                    <a:pt x="197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204" y="25"/>
                    <a:pt x="208" y="25"/>
                    <a:pt x="209" y="25"/>
                  </a:cubicBezTo>
                  <a:cubicBezTo>
                    <a:pt x="211" y="25"/>
                    <a:pt x="212" y="25"/>
                    <a:pt x="213" y="26"/>
                  </a:cubicBezTo>
                  <a:cubicBezTo>
                    <a:pt x="214" y="27"/>
                    <a:pt x="215" y="28"/>
                    <a:pt x="216" y="29"/>
                  </a:cubicBezTo>
                  <a:cubicBezTo>
                    <a:pt x="217" y="31"/>
                    <a:pt x="217" y="33"/>
                    <a:pt x="217" y="36"/>
                  </a:cubicBezTo>
                  <a:cubicBezTo>
                    <a:pt x="217" y="39"/>
                    <a:pt x="217" y="42"/>
                    <a:pt x="216" y="43"/>
                  </a:cubicBezTo>
                  <a:moveTo>
                    <a:pt x="245" y="68"/>
                  </a:moveTo>
                  <a:cubicBezTo>
                    <a:pt x="244" y="64"/>
                    <a:pt x="237" y="60"/>
                    <a:pt x="229" y="59"/>
                  </a:cubicBezTo>
                  <a:cubicBezTo>
                    <a:pt x="237" y="59"/>
                    <a:pt x="245" y="54"/>
                    <a:pt x="247" y="50"/>
                  </a:cubicBezTo>
                  <a:cubicBezTo>
                    <a:pt x="245" y="57"/>
                    <a:pt x="241" y="58"/>
                    <a:pt x="239" y="59"/>
                  </a:cubicBezTo>
                  <a:cubicBezTo>
                    <a:pt x="243" y="61"/>
                    <a:pt x="244" y="64"/>
                    <a:pt x="245" y="68"/>
                  </a:cubicBezTo>
                  <a:moveTo>
                    <a:pt x="342" y="64"/>
                  </a:moveTo>
                  <a:cubicBezTo>
                    <a:pt x="341" y="66"/>
                    <a:pt x="340" y="68"/>
                    <a:pt x="338" y="69"/>
                  </a:cubicBezTo>
                  <a:cubicBezTo>
                    <a:pt x="336" y="71"/>
                    <a:pt x="334" y="72"/>
                    <a:pt x="330" y="72"/>
                  </a:cubicBezTo>
                  <a:cubicBezTo>
                    <a:pt x="326" y="73"/>
                    <a:pt x="318" y="73"/>
                    <a:pt x="306" y="73"/>
                  </a:cubicBezTo>
                  <a:cubicBezTo>
                    <a:pt x="293" y="73"/>
                    <a:pt x="284" y="73"/>
                    <a:pt x="280" y="72"/>
                  </a:cubicBezTo>
                  <a:cubicBezTo>
                    <a:pt x="274" y="71"/>
                    <a:pt x="270" y="69"/>
                    <a:pt x="269" y="64"/>
                  </a:cubicBezTo>
                  <a:cubicBezTo>
                    <a:pt x="268" y="61"/>
                    <a:pt x="268" y="57"/>
                    <a:pt x="268" y="51"/>
                  </a:cubicBezTo>
                  <a:cubicBezTo>
                    <a:pt x="268" y="42"/>
                    <a:pt x="269" y="35"/>
                    <a:pt x="270" y="32"/>
                  </a:cubicBezTo>
                  <a:cubicBezTo>
                    <a:pt x="271" y="29"/>
                    <a:pt x="273" y="27"/>
                    <a:pt x="277" y="26"/>
                  </a:cubicBezTo>
                  <a:cubicBezTo>
                    <a:pt x="280" y="25"/>
                    <a:pt x="290" y="24"/>
                    <a:pt x="306" y="24"/>
                  </a:cubicBezTo>
                  <a:cubicBezTo>
                    <a:pt x="319" y="24"/>
                    <a:pt x="328" y="25"/>
                    <a:pt x="332" y="25"/>
                  </a:cubicBezTo>
                  <a:cubicBezTo>
                    <a:pt x="335" y="26"/>
                    <a:pt x="338" y="27"/>
                    <a:pt x="339" y="29"/>
                  </a:cubicBezTo>
                  <a:cubicBezTo>
                    <a:pt x="341" y="31"/>
                    <a:pt x="342" y="33"/>
                    <a:pt x="342" y="36"/>
                  </a:cubicBezTo>
                  <a:cubicBezTo>
                    <a:pt x="343" y="39"/>
                    <a:pt x="343" y="44"/>
                    <a:pt x="343" y="51"/>
                  </a:cubicBezTo>
                  <a:cubicBezTo>
                    <a:pt x="343" y="57"/>
                    <a:pt x="342" y="61"/>
                    <a:pt x="342" y="64"/>
                  </a:cubicBezTo>
                  <a:moveTo>
                    <a:pt x="576" y="44"/>
                  </a:moveTo>
                  <a:cubicBezTo>
                    <a:pt x="575" y="46"/>
                    <a:pt x="574" y="47"/>
                    <a:pt x="573" y="48"/>
                  </a:cubicBezTo>
                  <a:cubicBezTo>
                    <a:pt x="572" y="48"/>
                    <a:pt x="570" y="49"/>
                    <a:pt x="569" y="49"/>
                  </a:cubicBezTo>
                  <a:cubicBezTo>
                    <a:pt x="567" y="49"/>
                    <a:pt x="563" y="49"/>
                    <a:pt x="557" y="49"/>
                  </a:cubicBezTo>
                  <a:cubicBezTo>
                    <a:pt x="519" y="49"/>
                    <a:pt x="519" y="49"/>
                    <a:pt x="519" y="49"/>
                  </a:cubicBezTo>
                  <a:cubicBezTo>
                    <a:pt x="519" y="25"/>
                    <a:pt x="519" y="25"/>
                    <a:pt x="519" y="25"/>
                  </a:cubicBezTo>
                  <a:cubicBezTo>
                    <a:pt x="557" y="25"/>
                    <a:pt x="557" y="25"/>
                    <a:pt x="557" y="25"/>
                  </a:cubicBezTo>
                  <a:cubicBezTo>
                    <a:pt x="566" y="25"/>
                    <a:pt x="571" y="25"/>
                    <a:pt x="572" y="26"/>
                  </a:cubicBezTo>
                  <a:cubicBezTo>
                    <a:pt x="574" y="27"/>
                    <a:pt x="575" y="28"/>
                    <a:pt x="576" y="29"/>
                  </a:cubicBezTo>
                  <a:cubicBezTo>
                    <a:pt x="576" y="31"/>
                    <a:pt x="577" y="33"/>
                    <a:pt x="577" y="37"/>
                  </a:cubicBezTo>
                  <a:cubicBezTo>
                    <a:pt x="577" y="40"/>
                    <a:pt x="577" y="43"/>
                    <a:pt x="576" y="4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9" name="Freeform 878">
              <a:extLst>
                <a:ext uri="{FF2B5EF4-FFF2-40B4-BE49-F238E27FC236}">
                  <a16:creationId xmlns:a16="http://schemas.microsoft.com/office/drawing/2014/main" id="{C495C2B0-8472-494F-9B48-A074BBC205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075" y="1176968"/>
              <a:ext cx="888122" cy="140748"/>
            </a:xfrm>
            <a:custGeom>
              <a:avLst/>
              <a:gdLst>
                <a:gd name="T0" fmla="*/ 569 w 605"/>
                <a:gd name="T1" fmla="*/ 74 h 96"/>
                <a:gd name="T2" fmla="*/ 520 w 605"/>
                <a:gd name="T3" fmla="*/ 73 h 96"/>
                <a:gd name="T4" fmla="*/ 528 w 605"/>
                <a:gd name="T5" fmla="*/ 59 h 96"/>
                <a:gd name="T6" fmla="*/ 590 w 605"/>
                <a:gd name="T7" fmla="*/ 56 h 96"/>
                <a:gd name="T8" fmla="*/ 598 w 605"/>
                <a:gd name="T9" fmla="*/ 8 h 96"/>
                <a:gd name="T10" fmla="*/ 515 w 605"/>
                <a:gd name="T11" fmla="*/ 1 h 96"/>
                <a:gd name="T12" fmla="*/ 492 w 605"/>
                <a:gd name="T13" fmla="*/ 17 h 96"/>
                <a:gd name="T14" fmla="*/ 386 w 605"/>
                <a:gd name="T15" fmla="*/ 2 h 96"/>
                <a:gd name="T16" fmla="*/ 363 w 605"/>
                <a:gd name="T17" fmla="*/ 63 h 96"/>
                <a:gd name="T18" fmla="*/ 245 w 605"/>
                <a:gd name="T19" fmla="*/ 77 h 96"/>
                <a:gd name="T20" fmla="*/ 214 w 605"/>
                <a:gd name="T21" fmla="*/ 35 h 96"/>
                <a:gd name="T22" fmla="*/ 118 w 605"/>
                <a:gd name="T23" fmla="*/ 2 h 96"/>
                <a:gd name="T24" fmla="*/ 108 w 605"/>
                <a:gd name="T25" fmla="*/ 4 h 96"/>
                <a:gd name="T26" fmla="*/ 19 w 605"/>
                <a:gd name="T27" fmla="*/ 3 h 96"/>
                <a:gd name="T28" fmla="*/ 0 w 605"/>
                <a:gd name="T29" fmla="*/ 49 h 96"/>
                <a:gd name="T30" fmla="*/ 12 w 605"/>
                <a:gd name="T31" fmla="*/ 91 h 96"/>
                <a:gd name="T32" fmla="*/ 104 w 605"/>
                <a:gd name="T33" fmla="*/ 94 h 96"/>
                <a:gd name="T34" fmla="*/ 118 w 605"/>
                <a:gd name="T35" fmla="*/ 95 h 96"/>
                <a:gd name="T36" fmla="*/ 214 w 605"/>
                <a:gd name="T37" fmla="*/ 61 h 96"/>
                <a:gd name="T38" fmla="*/ 277 w 605"/>
                <a:gd name="T39" fmla="*/ 79 h 96"/>
                <a:gd name="T40" fmla="*/ 311 w 605"/>
                <a:gd name="T41" fmla="*/ 23 h 96"/>
                <a:gd name="T42" fmla="*/ 348 w 605"/>
                <a:gd name="T43" fmla="*/ 95 h 96"/>
                <a:gd name="T44" fmla="*/ 386 w 605"/>
                <a:gd name="T45" fmla="*/ 95 h 96"/>
                <a:gd name="T46" fmla="*/ 491 w 605"/>
                <a:gd name="T47" fmla="*/ 82 h 96"/>
                <a:gd name="T48" fmla="*/ 513 w 605"/>
                <a:gd name="T49" fmla="*/ 95 h 96"/>
                <a:gd name="T50" fmla="*/ 595 w 605"/>
                <a:gd name="T51" fmla="*/ 91 h 96"/>
                <a:gd name="T52" fmla="*/ 605 w 605"/>
                <a:gd name="T53" fmla="*/ 64 h 96"/>
                <a:gd name="T54" fmla="*/ 92 w 605"/>
                <a:gd name="T55" fmla="*/ 59 h 96"/>
                <a:gd name="T56" fmla="*/ 60 w 605"/>
                <a:gd name="T57" fmla="*/ 73 h 96"/>
                <a:gd name="T58" fmla="*/ 30 w 605"/>
                <a:gd name="T59" fmla="*/ 64 h 96"/>
                <a:gd name="T60" fmla="*/ 34 w 605"/>
                <a:gd name="T61" fmla="*/ 26 h 96"/>
                <a:gd name="T62" fmla="*/ 80 w 605"/>
                <a:gd name="T63" fmla="*/ 24 h 96"/>
                <a:gd name="T64" fmla="*/ 91 w 605"/>
                <a:gd name="T65" fmla="*/ 35 h 96"/>
                <a:gd name="T66" fmla="*/ 464 w 605"/>
                <a:gd name="T67" fmla="*/ 63 h 96"/>
                <a:gd name="T68" fmla="*/ 429 w 605"/>
                <a:gd name="T69" fmla="*/ 72 h 96"/>
                <a:gd name="T70" fmla="*/ 392 w 605"/>
                <a:gd name="T71" fmla="*/ 51 h 96"/>
                <a:gd name="T72" fmla="*/ 429 w 605"/>
                <a:gd name="T73" fmla="*/ 25 h 96"/>
                <a:gd name="T74" fmla="*/ 464 w 605"/>
                <a:gd name="T75" fmla="*/ 36 h 96"/>
                <a:gd name="T76" fmla="*/ 510 w 605"/>
                <a:gd name="T77" fmla="*/ 38 h 96"/>
                <a:gd name="T78" fmla="*/ 494 w 605"/>
                <a:gd name="T79" fmla="*/ 31 h 96"/>
                <a:gd name="T80" fmla="*/ 523 w 605"/>
                <a:gd name="T81" fmla="*/ 23 h 96"/>
                <a:gd name="T82" fmla="*/ 572 w 605"/>
                <a:gd name="T83" fmla="*/ 23 h 96"/>
                <a:gd name="T84" fmla="*/ 541 w 605"/>
                <a:gd name="T85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5" h="96">
                  <a:moveTo>
                    <a:pt x="577" y="64"/>
                  </a:moveTo>
                  <a:cubicBezTo>
                    <a:pt x="577" y="68"/>
                    <a:pt x="576" y="71"/>
                    <a:pt x="574" y="73"/>
                  </a:cubicBezTo>
                  <a:cubicBezTo>
                    <a:pt x="573" y="74"/>
                    <a:pt x="571" y="74"/>
                    <a:pt x="569" y="74"/>
                  </a:cubicBezTo>
                  <a:cubicBezTo>
                    <a:pt x="566" y="74"/>
                    <a:pt x="559" y="75"/>
                    <a:pt x="548" y="75"/>
                  </a:cubicBezTo>
                  <a:cubicBezTo>
                    <a:pt x="535" y="75"/>
                    <a:pt x="528" y="75"/>
                    <a:pt x="525" y="74"/>
                  </a:cubicBezTo>
                  <a:cubicBezTo>
                    <a:pt x="523" y="74"/>
                    <a:pt x="521" y="74"/>
                    <a:pt x="520" y="73"/>
                  </a:cubicBezTo>
                  <a:cubicBezTo>
                    <a:pt x="517" y="73"/>
                    <a:pt x="516" y="70"/>
                    <a:pt x="516" y="66"/>
                  </a:cubicBezTo>
                  <a:cubicBezTo>
                    <a:pt x="516" y="64"/>
                    <a:pt x="517" y="62"/>
                    <a:pt x="519" y="61"/>
                  </a:cubicBezTo>
                  <a:cubicBezTo>
                    <a:pt x="520" y="60"/>
                    <a:pt x="523" y="59"/>
                    <a:pt x="528" y="59"/>
                  </a:cubicBezTo>
                  <a:cubicBezTo>
                    <a:pt x="532" y="59"/>
                    <a:pt x="539" y="59"/>
                    <a:pt x="551" y="58"/>
                  </a:cubicBezTo>
                  <a:cubicBezTo>
                    <a:pt x="563" y="58"/>
                    <a:pt x="570" y="58"/>
                    <a:pt x="574" y="57"/>
                  </a:cubicBezTo>
                  <a:cubicBezTo>
                    <a:pt x="581" y="57"/>
                    <a:pt x="586" y="57"/>
                    <a:pt x="590" y="56"/>
                  </a:cubicBezTo>
                  <a:cubicBezTo>
                    <a:pt x="594" y="55"/>
                    <a:pt x="597" y="53"/>
                    <a:pt x="599" y="50"/>
                  </a:cubicBezTo>
                  <a:cubicBezTo>
                    <a:pt x="602" y="46"/>
                    <a:pt x="604" y="40"/>
                    <a:pt x="604" y="30"/>
                  </a:cubicBezTo>
                  <a:cubicBezTo>
                    <a:pt x="604" y="20"/>
                    <a:pt x="602" y="12"/>
                    <a:pt x="598" y="8"/>
                  </a:cubicBezTo>
                  <a:cubicBezTo>
                    <a:pt x="595" y="5"/>
                    <a:pt x="590" y="2"/>
                    <a:pt x="584" y="2"/>
                  </a:cubicBezTo>
                  <a:cubicBezTo>
                    <a:pt x="577" y="1"/>
                    <a:pt x="564" y="0"/>
                    <a:pt x="544" y="0"/>
                  </a:cubicBezTo>
                  <a:cubicBezTo>
                    <a:pt x="530" y="0"/>
                    <a:pt x="520" y="1"/>
                    <a:pt x="515" y="1"/>
                  </a:cubicBezTo>
                  <a:cubicBezTo>
                    <a:pt x="506" y="2"/>
                    <a:pt x="500" y="5"/>
                    <a:pt x="497" y="9"/>
                  </a:cubicBezTo>
                  <a:cubicBezTo>
                    <a:pt x="494" y="11"/>
                    <a:pt x="493" y="15"/>
                    <a:pt x="492" y="20"/>
                  </a:cubicBezTo>
                  <a:cubicBezTo>
                    <a:pt x="492" y="19"/>
                    <a:pt x="492" y="18"/>
                    <a:pt x="492" y="17"/>
                  </a:cubicBezTo>
                  <a:cubicBezTo>
                    <a:pt x="489" y="8"/>
                    <a:pt x="482" y="3"/>
                    <a:pt x="471" y="2"/>
                  </a:cubicBezTo>
                  <a:cubicBezTo>
                    <a:pt x="463" y="1"/>
                    <a:pt x="449" y="0"/>
                    <a:pt x="429" y="0"/>
                  </a:cubicBezTo>
                  <a:cubicBezTo>
                    <a:pt x="408" y="0"/>
                    <a:pt x="394" y="1"/>
                    <a:pt x="386" y="2"/>
                  </a:cubicBezTo>
                  <a:cubicBezTo>
                    <a:pt x="375" y="3"/>
                    <a:pt x="368" y="8"/>
                    <a:pt x="366" y="17"/>
                  </a:cubicBezTo>
                  <a:cubicBezTo>
                    <a:pt x="364" y="23"/>
                    <a:pt x="363" y="33"/>
                    <a:pt x="363" y="48"/>
                  </a:cubicBezTo>
                  <a:cubicBezTo>
                    <a:pt x="363" y="53"/>
                    <a:pt x="363" y="58"/>
                    <a:pt x="363" y="63"/>
                  </a:cubicBezTo>
                  <a:cubicBezTo>
                    <a:pt x="331" y="2"/>
                    <a:pt x="331" y="2"/>
                    <a:pt x="331" y="2"/>
                  </a:cubicBezTo>
                  <a:cubicBezTo>
                    <a:pt x="286" y="2"/>
                    <a:pt x="286" y="2"/>
                    <a:pt x="286" y="2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2"/>
                    <a:pt x="245" y="2"/>
                    <a:pt x="245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2"/>
                    <a:pt x="149" y="2"/>
                    <a:pt x="149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9" y="5"/>
                    <a:pt x="121" y="13"/>
                    <a:pt x="121" y="27"/>
                  </a:cubicBezTo>
                  <a:cubicBezTo>
                    <a:pt x="120" y="22"/>
                    <a:pt x="118" y="10"/>
                    <a:pt x="108" y="4"/>
                  </a:cubicBezTo>
                  <a:cubicBezTo>
                    <a:pt x="105" y="3"/>
                    <a:pt x="100" y="2"/>
                    <a:pt x="95" y="1"/>
                  </a:cubicBezTo>
                  <a:cubicBezTo>
                    <a:pt x="89" y="1"/>
                    <a:pt x="80" y="0"/>
                    <a:pt x="68" y="0"/>
                  </a:cubicBezTo>
                  <a:cubicBezTo>
                    <a:pt x="43" y="0"/>
                    <a:pt x="27" y="1"/>
                    <a:pt x="19" y="3"/>
                  </a:cubicBezTo>
                  <a:cubicBezTo>
                    <a:pt x="11" y="5"/>
                    <a:pt x="6" y="8"/>
                    <a:pt x="3" y="14"/>
                  </a:cubicBezTo>
                  <a:cubicBezTo>
                    <a:pt x="2" y="17"/>
                    <a:pt x="1" y="21"/>
                    <a:pt x="0" y="25"/>
                  </a:cubicBezTo>
                  <a:cubicBezTo>
                    <a:pt x="0" y="30"/>
                    <a:pt x="0" y="38"/>
                    <a:pt x="0" y="49"/>
                  </a:cubicBezTo>
                  <a:cubicBezTo>
                    <a:pt x="0" y="60"/>
                    <a:pt x="0" y="67"/>
                    <a:pt x="0" y="72"/>
                  </a:cubicBezTo>
                  <a:cubicBezTo>
                    <a:pt x="1" y="77"/>
                    <a:pt x="2" y="81"/>
                    <a:pt x="4" y="84"/>
                  </a:cubicBezTo>
                  <a:cubicBezTo>
                    <a:pt x="5" y="87"/>
                    <a:pt x="8" y="89"/>
                    <a:pt x="12" y="91"/>
                  </a:cubicBezTo>
                  <a:cubicBezTo>
                    <a:pt x="15" y="93"/>
                    <a:pt x="21" y="95"/>
                    <a:pt x="29" y="95"/>
                  </a:cubicBezTo>
                  <a:cubicBezTo>
                    <a:pt x="37" y="96"/>
                    <a:pt x="50" y="96"/>
                    <a:pt x="68" y="96"/>
                  </a:cubicBezTo>
                  <a:cubicBezTo>
                    <a:pt x="85" y="96"/>
                    <a:pt x="97" y="95"/>
                    <a:pt x="104" y="94"/>
                  </a:cubicBezTo>
                  <a:cubicBezTo>
                    <a:pt x="112" y="92"/>
                    <a:pt x="117" y="87"/>
                    <a:pt x="118" y="85"/>
                  </a:cubicBezTo>
                  <a:cubicBezTo>
                    <a:pt x="120" y="83"/>
                    <a:pt x="123" y="76"/>
                    <a:pt x="124" y="69"/>
                  </a:cubicBezTo>
                  <a:cubicBezTo>
                    <a:pt x="125" y="86"/>
                    <a:pt x="118" y="95"/>
                    <a:pt x="118" y="95"/>
                  </a:cubicBezTo>
                  <a:cubicBezTo>
                    <a:pt x="149" y="95"/>
                    <a:pt x="149" y="95"/>
                    <a:pt x="149" y="95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214" y="61"/>
                    <a:pt x="214" y="61"/>
                    <a:pt x="214" y="61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11" y="23"/>
                    <a:pt x="311" y="23"/>
                    <a:pt x="311" y="23"/>
                  </a:cubicBezTo>
                  <a:cubicBezTo>
                    <a:pt x="329" y="59"/>
                    <a:pt x="329" y="59"/>
                    <a:pt x="329" y="59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8" y="95"/>
                    <a:pt x="348" y="95"/>
                    <a:pt x="348" y="95"/>
                  </a:cubicBezTo>
                  <a:cubicBezTo>
                    <a:pt x="373" y="95"/>
                    <a:pt x="373" y="95"/>
                    <a:pt x="373" y="95"/>
                  </a:cubicBezTo>
                  <a:cubicBezTo>
                    <a:pt x="369" y="91"/>
                    <a:pt x="366" y="85"/>
                    <a:pt x="365" y="74"/>
                  </a:cubicBezTo>
                  <a:cubicBezTo>
                    <a:pt x="367" y="88"/>
                    <a:pt x="381" y="94"/>
                    <a:pt x="386" y="95"/>
                  </a:cubicBezTo>
                  <a:cubicBezTo>
                    <a:pt x="394" y="96"/>
                    <a:pt x="408" y="96"/>
                    <a:pt x="429" y="96"/>
                  </a:cubicBezTo>
                  <a:cubicBezTo>
                    <a:pt x="449" y="96"/>
                    <a:pt x="463" y="96"/>
                    <a:pt x="471" y="95"/>
                  </a:cubicBezTo>
                  <a:cubicBezTo>
                    <a:pt x="481" y="93"/>
                    <a:pt x="487" y="89"/>
                    <a:pt x="491" y="82"/>
                  </a:cubicBezTo>
                  <a:cubicBezTo>
                    <a:pt x="491" y="83"/>
                    <a:pt x="491" y="84"/>
                    <a:pt x="492" y="85"/>
                  </a:cubicBezTo>
                  <a:cubicBezTo>
                    <a:pt x="494" y="88"/>
                    <a:pt x="496" y="91"/>
                    <a:pt x="499" y="92"/>
                  </a:cubicBezTo>
                  <a:cubicBezTo>
                    <a:pt x="503" y="94"/>
                    <a:pt x="507" y="95"/>
                    <a:pt x="513" y="95"/>
                  </a:cubicBezTo>
                  <a:cubicBezTo>
                    <a:pt x="519" y="96"/>
                    <a:pt x="531" y="96"/>
                    <a:pt x="548" y="96"/>
                  </a:cubicBezTo>
                  <a:cubicBezTo>
                    <a:pt x="563" y="96"/>
                    <a:pt x="573" y="96"/>
                    <a:pt x="580" y="95"/>
                  </a:cubicBezTo>
                  <a:cubicBezTo>
                    <a:pt x="587" y="94"/>
                    <a:pt x="592" y="93"/>
                    <a:pt x="595" y="91"/>
                  </a:cubicBezTo>
                  <a:cubicBezTo>
                    <a:pt x="599" y="89"/>
                    <a:pt x="602" y="86"/>
                    <a:pt x="603" y="83"/>
                  </a:cubicBezTo>
                  <a:cubicBezTo>
                    <a:pt x="604" y="80"/>
                    <a:pt x="605" y="75"/>
                    <a:pt x="605" y="68"/>
                  </a:cubicBezTo>
                  <a:cubicBezTo>
                    <a:pt x="605" y="64"/>
                    <a:pt x="605" y="64"/>
                    <a:pt x="605" y="64"/>
                  </a:cubicBezTo>
                  <a:lnTo>
                    <a:pt x="577" y="64"/>
                  </a:lnTo>
                  <a:close/>
                  <a:moveTo>
                    <a:pt x="118" y="59"/>
                  </a:moveTo>
                  <a:cubicBezTo>
                    <a:pt x="92" y="59"/>
                    <a:pt x="92" y="59"/>
                    <a:pt x="92" y="59"/>
                  </a:cubicBezTo>
                  <a:cubicBezTo>
                    <a:pt x="92" y="65"/>
                    <a:pt x="91" y="68"/>
                    <a:pt x="90" y="70"/>
                  </a:cubicBezTo>
                  <a:cubicBezTo>
                    <a:pt x="88" y="71"/>
                    <a:pt x="86" y="72"/>
                    <a:pt x="82" y="72"/>
                  </a:cubicBezTo>
                  <a:cubicBezTo>
                    <a:pt x="78" y="73"/>
                    <a:pt x="71" y="73"/>
                    <a:pt x="60" y="73"/>
                  </a:cubicBezTo>
                  <a:cubicBezTo>
                    <a:pt x="51" y="73"/>
                    <a:pt x="45" y="73"/>
                    <a:pt x="41" y="72"/>
                  </a:cubicBezTo>
                  <a:cubicBezTo>
                    <a:pt x="37" y="72"/>
                    <a:pt x="35" y="71"/>
                    <a:pt x="33" y="70"/>
                  </a:cubicBezTo>
                  <a:cubicBezTo>
                    <a:pt x="32" y="68"/>
                    <a:pt x="30" y="66"/>
                    <a:pt x="30" y="64"/>
                  </a:cubicBezTo>
                  <a:cubicBezTo>
                    <a:pt x="29" y="61"/>
                    <a:pt x="29" y="56"/>
                    <a:pt x="29" y="49"/>
                  </a:cubicBezTo>
                  <a:cubicBezTo>
                    <a:pt x="29" y="42"/>
                    <a:pt x="29" y="36"/>
                    <a:pt x="30" y="33"/>
                  </a:cubicBezTo>
                  <a:cubicBezTo>
                    <a:pt x="31" y="30"/>
                    <a:pt x="32" y="28"/>
                    <a:pt x="34" y="26"/>
                  </a:cubicBezTo>
                  <a:cubicBezTo>
                    <a:pt x="35" y="25"/>
                    <a:pt x="37" y="24"/>
                    <a:pt x="41" y="24"/>
                  </a:cubicBezTo>
                  <a:cubicBezTo>
                    <a:pt x="44" y="24"/>
                    <a:pt x="51" y="23"/>
                    <a:pt x="60" y="23"/>
                  </a:cubicBezTo>
                  <a:cubicBezTo>
                    <a:pt x="69" y="23"/>
                    <a:pt x="76" y="24"/>
                    <a:pt x="80" y="24"/>
                  </a:cubicBezTo>
                  <a:cubicBezTo>
                    <a:pt x="85" y="25"/>
                    <a:pt x="88" y="25"/>
                    <a:pt x="89" y="26"/>
                  </a:cubicBezTo>
                  <a:cubicBezTo>
                    <a:pt x="89" y="27"/>
                    <a:pt x="90" y="28"/>
                    <a:pt x="90" y="29"/>
                  </a:cubicBezTo>
                  <a:cubicBezTo>
                    <a:pt x="90" y="30"/>
                    <a:pt x="91" y="32"/>
                    <a:pt x="91" y="35"/>
                  </a:cubicBezTo>
                  <a:cubicBezTo>
                    <a:pt x="118" y="35"/>
                    <a:pt x="118" y="35"/>
                    <a:pt x="118" y="35"/>
                  </a:cubicBezTo>
                  <a:lnTo>
                    <a:pt x="118" y="59"/>
                  </a:lnTo>
                  <a:close/>
                  <a:moveTo>
                    <a:pt x="464" y="63"/>
                  </a:moveTo>
                  <a:cubicBezTo>
                    <a:pt x="463" y="65"/>
                    <a:pt x="462" y="67"/>
                    <a:pt x="461" y="68"/>
                  </a:cubicBezTo>
                  <a:cubicBezTo>
                    <a:pt x="459" y="70"/>
                    <a:pt x="456" y="71"/>
                    <a:pt x="452" y="71"/>
                  </a:cubicBezTo>
                  <a:cubicBezTo>
                    <a:pt x="448" y="72"/>
                    <a:pt x="440" y="72"/>
                    <a:pt x="429" y="72"/>
                  </a:cubicBezTo>
                  <a:cubicBezTo>
                    <a:pt x="416" y="72"/>
                    <a:pt x="408" y="72"/>
                    <a:pt x="404" y="71"/>
                  </a:cubicBezTo>
                  <a:cubicBezTo>
                    <a:pt x="398" y="70"/>
                    <a:pt x="394" y="68"/>
                    <a:pt x="393" y="63"/>
                  </a:cubicBezTo>
                  <a:cubicBezTo>
                    <a:pt x="393" y="60"/>
                    <a:pt x="392" y="56"/>
                    <a:pt x="392" y="51"/>
                  </a:cubicBezTo>
                  <a:cubicBezTo>
                    <a:pt x="392" y="41"/>
                    <a:pt x="393" y="35"/>
                    <a:pt x="394" y="32"/>
                  </a:cubicBezTo>
                  <a:cubicBezTo>
                    <a:pt x="395" y="29"/>
                    <a:pt x="397" y="27"/>
                    <a:pt x="401" y="26"/>
                  </a:cubicBezTo>
                  <a:cubicBezTo>
                    <a:pt x="404" y="25"/>
                    <a:pt x="413" y="25"/>
                    <a:pt x="429" y="25"/>
                  </a:cubicBezTo>
                  <a:cubicBezTo>
                    <a:pt x="442" y="25"/>
                    <a:pt x="451" y="25"/>
                    <a:pt x="454" y="25"/>
                  </a:cubicBezTo>
                  <a:cubicBezTo>
                    <a:pt x="458" y="26"/>
                    <a:pt x="460" y="27"/>
                    <a:pt x="462" y="29"/>
                  </a:cubicBezTo>
                  <a:cubicBezTo>
                    <a:pt x="463" y="31"/>
                    <a:pt x="464" y="33"/>
                    <a:pt x="464" y="36"/>
                  </a:cubicBezTo>
                  <a:cubicBezTo>
                    <a:pt x="465" y="39"/>
                    <a:pt x="465" y="44"/>
                    <a:pt x="465" y="51"/>
                  </a:cubicBezTo>
                  <a:cubicBezTo>
                    <a:pt x="465" y="56"/>
                    <a:pt x="465" y="60"/>
                    <a:pt x="464" y="63"/>
                  </a:cubicBezTo>
                  <a:moveTo>
                    <a:pt x="510" y="38"/>
                  </a:moveTo>
                  <a:cubicBezTo>
                    <a:pt x="496" y="40"/>
                    <a:pt x="489" y="53"/>
                    <a:pt x="489" y="66"/>
                  </a:cubicBezTo>
                  <a:cubicBezTo>
                    <a:pt x="487" y="50"/>
                    <a:pt x="492" y="39"/>
                    <a:pt x="494" y="37"/>
                  </a:cubicBezTo>
                  <a:cubicBezTo>
                    <a:pt x="494" y="35"/>
                    <a:pt x="494" y="33"/>
                    <a:pt x="494" y="31"/>
                  </a:cubicBezTo>
                  <a:cubicBezTo>
                    <a:pt x="520" y="31"/>
                    <a:pt x="520" y="31"/>
                    <a:pt x="520" y="31"/>
                  </a:cubicBezTo>
                  <a:cubicBezTo>
                    <a:pt x="520" y="28"/>
                    <a:pt x="520" y="27"/>
                    <a:pt x="521" y="26"/>
                  </a:cubicBezTo>
                  <a:cubicBezTo>
                    <a:pt x="521" y="25"/>
                    <a:pt x="522" y="24"/>
                    <a:pt x="523" y="23"/>
                  </a:cubicBezTo>
                  <a:cubicBezTo>
                    <a:pt x="524" y="23"/>
                    <a:pt x="526" y="22"/>
                    <a:pt x="529" y="22"/>
                  </a:cubicBezTo>
                  <a:cubicBezTo>
                    <a:pt x="532" y="22"/>
                    <a:pt x="539" y="22"/>
                    <a:pt x="549" y="22"/>
                  </a:cubicBezTo>
                  <a:cubicBezTo>
                    <a:pt x="562" y="22"/>
                    <a:pt x="569" y="22"/>
                    <a:pt x="572" y="23"/>
                  </a:cubicBezTo>
                  <a:cubicBezTo>
                    <a:pt x="575" y="23"/>
                    <a:pt x="576" y="26"/>
                    <a:pt x="576" y="29"/>
                  </a:cubicBezTo>
                  <a:cubicBezTo>
                    <a:pt x="576" y="32"/>
                    <a:pt x="575" y="34"/>
                    <a:pt x="572" y="35"/>
                  </a:cubicBezTo>
                  <a:cubicBezTo>
                    <a:pt x="570" y="36"/>
                    <a:pt x="560" y="36"/>
                    <a:pt x="541" y="37"/>
                  </a:cubicBezTo>
                  <a:cubicBezTo>
                    <a:pt x="526" y="37"/>
                    <a:pt x="515" y="38"/>
                    <a:pt x="510" y="3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06C63F-3D58-CF4E-97BF-A343D6AA8E89}"/>
              </a:ext>
            </a:extLst>
          </p:cNvPr>
          <p:cNvSpPr txBox="1">
            <a:spLocks/>
          </p:cNvSpPr>
          <p:nvPr/>
        </p:nvSpPr>
        <p:spPr>
          <a:xfrm>
            <a:off x="0" y="199692"/>
            <a:ext cx="5934075" cy="751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DB5FF"/>
              </a:buClr>
              <a:buFont typeface="Roboto Light" panose="02000000000000000000" pitchFamily="2" charset="0"/>
              <a:buChar char="–"/>
              <a:defRPr sz="12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  <a:p>
            <a:pPr lvl="1"/>
            <a:r>
              <a:rPr lang="en-US" sz="2800" dirty="0"/>
              <a:t>Discriminant</a:t>
            </a:r>
          </a:p>
          <a:p>
            <a:pPr lvl="2"/>
            <a:r>
              <a:rPr lang="en-US" sz="2400" dirty="0"/>
              <a:t> Why we compute it the way we do?  What's the intuition behind it? </a:t>
            </a:r>
          </a:p>
          <a:p>
            <a:pPr lvl="2"/>
            <a:r>
              <a:rPr lang="en-US" sz="2400" dirty="0"/>
              <a:t>Can you invent it yourself?</a:t>
            </a:r>
            <a:endParaRPr lang="en-US" sz="2800" dirty="0"/>
          </a:p>
          <a:p>
            <a:pPr lvl="1"/>
            <a:r>
              <a:rPr lang="en-US" sz="2800" dirty="0"/>
              <a:t>Determinant</a:t>
            </a:r>
          </a:p>
          <a:p>
            <a:pPr lvl="2"/>
            <a:r>
              <a:rPr lang="en-US" sz="2400" dirty="0"/>
              <a:t> Why we compute it the way we do? What's the intuition behind it? </a:t>
            </a:r>
          </a:p>
          <a:p>
            <a:pPr lvl="2"/>
            <a:r>
              <a:rPr lang="en-US" sz="2400" dirty="0"/>
              <a:t>Can you invent it yourself?</a:t>
            </a:r>
            <a:endParaRPr lang="en-US" sz="2800" dirty="0"/>
          </a:p>
          <a:p>
            <a:pPr lvl="1"/>
            <a:r>
              <a:rPr lang="en-US" sz="2800" dirty="0"/>
              <a:t>If you can’t answer these questions, but remember the formulas to compute them, the best you can do is to pass your math exam</a:t>
            </a:r>
          </a:p>
          <a:p>
            <a:pPr lvl="2"/>
            <a:r>
              <a:rPr lang="en-US" sz="2400" dirty="0"/>
              <a:t> This is still not bad, but it is not ideal </a:t>
            </a:r>
            <a:endParaRPr lang="en-US" sz="2000" dirty="0"/>
          </a:p>
          <a:p>
            <a:pPr lvl="1"/>
            <a:endParaRPr lang="en-US" sz="2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894878A-04AA-614B-A9A1-B4EAC444632B}"/>
              </a:ext>
            </a:extLst>
          </p:cNvPr>
          <p:cNvSpPr/>
          <p:nvPr/>
        </p:nvSpPr>
        <p:spPr>
          <a:xfrm>
            <a:off x="7029450" y="1288415"/>
            <a:ext cx="4430178" cy="4430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9BF6BD-E317-DE43-86B7-A1C0028512A3}"/>
              </a:ext>
            </a:extLst>
          </p:cNvPr>
          <p:cNvSpPr/>
          <p:nvPr/>
        </p:nvSpPr>
        <p:spPr>
          <a:xfrm>
            <a:off x="7837805" y="2096770"/>
            <a:ext cx="2813468" cy="2813468"/>
          </a:xfrm>
          <a:prstGeom prst="ellipse">
            <a:avLst/>
          </a:prstGeom>
          <a:solidFill>
            <a:srgbClr val="10A4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32E1018-7BFE-D040-8640-5B3006855098}"/>
              </a:ext>
            </a:extLst>
          </p:cNvPr>
          <p:cNvSpPr/>
          <p:nvPr/>
        </p:nvSpPr>
        <p:spPr>
          <a:xfrm>
            <a:off x="8512809" y="2786062"/>
            <a:ext cx="1477110" cy="1477110"/>
          </a:xfrm>
          <a:prstGeom prst="ellipse">
            <a:avLst/>
          </a:prstGeom>
          <a:solidFill>
            <a:srgbClr val="0595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63BCEC-B165-BE41-B1FF-5C6B3E23EC63}"/>
              </a:ext>
            </a:extLst>
          </p:cNvPr>
          <p:cNvSpPr txBox="1"/>
          <p:nvPr/>
        </p:nvSpPr>
        <p:spPr>
          <a:xfrm>
            <a:off x="8573930" y="3301296"/>
            <a:ext cx="134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D63A15-2C09-5B4C-AEDD-7751005A6544}"/>
              </a:ext>
            </a:extLst>
          </p:cNvPr>
          <p:cNvSpPr txBox="1"/>
          <p:nvPr/>
        </p:nvSpPr>
        <p:spPr>
          <a:xfrm>
            <a:off x="8617476" y="4248102"/>
            <a:ext cx="1341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HOW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1C4E4B-D4C0-514A-BE4D-90813165438C}"/>
              </a:ext>
            </a:extLst>
          </p:cNvPr>
          <p:cNvSpPr txBox="1"/>
          <p:nvPr/>
        </p:nvSpPr>
        <p:spPr>
          <a:xfrm>
            <a:off x="8465076" y="5031159"/>
            <a:ext cx="166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39509776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haos Group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DB5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DB5FF"/>
      </a:hlink>
      <a:folHlink>
        <a:srgbClr val="0DB5FF"/>
      </a:folHlink>
    </a:clrScheme>
    <a:fontScheme name="Chaos Group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haos Group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8450</TotalTime>
  <Words>1640</Words>
  <Application>Microsoft Macintosh PowerPoint</Application>
  <PresentationFormat>Widescreen</PresentationFormat>
  <Paragraphs>271</Paragraphs>
  <Slides>45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-apple-system</vt:lpstr>
      <vt:lpstr>Arial</vt:lpstr>
      <vt:lpstr>Calibri</vt:lpstr>
      <vt:lpstr>inherit</vt:lpstr>
      <vt:lpstr>Menlo</vt:lpstr>
      <vt:lpstr>Overpass</vt:lpstr>
      <vt:lpstr>Roboto</vt:lpstr>
      <vt:lpstr>Roboto Black</vt:lpstr>
      <vt:lpstr>Roboto Light</vt:lpstr>
      <vt:lpstr>Wingdings</vt:lpstr>
      <vt:lpstr>Custom Design</vt:lpstr>
      <vt:lpstr>Office Theme</vt:lpstr>
      <vt:lpstr>PowerPoint Presentation</vt:lpstr>
      <vt:lpstr>Parallel Programming &amp; high performance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 WITH THE WHY*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Andrey Katanski</dc:creator>
  <cp:lastModifiedBy>Blagovest Taskov</cp:lastModifiedBy>
  <cp:revision>234</cp:revision>
  <dcterms:created xsi:type="dcterms:W3CDTF">2016-10-31T15:43:21Z</dcterms:created>
  <dcterms:modified xsi:type="dcterms:W3CDTF">2018-09-15T20:37:37Z</dcterms:modified>
</cp:coreProperties>
</file>